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719"/>
  </p:normalViewPr>
  <p:slideViewPr>
    <p:cSldViewPr snapToGrid="0">
      <p:cViewPr varScale="1">
        <p:scale>
          <a:sx n="120" d="100"/>
          <a:sy n="120"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91354B-0E14-8846-92C8-B123E3FEEFE1}" type="doc">
      <dgm:prSet loTypeId="urn:microsoft.com/office/officeart/2008/layout/HorizontalMultiLevelHierarchy" loCatId="" qsTypeId="urn:microsoft.com/office/officeart/2005/8/quickstyle/simple1" qsCatId="simple" csTypeId="urn:microsoft.com/office/officeart/2005/8/colors/colorful5" csCatId="colorful" phldr="1"/>
      <dgm:spPr/>
      <dgm:t>
        <a:bodyPr/>
        <a:lstStyle/>
        <a:p>
          <a:endParaRPr lang="en-GB"/>
        </a:p>
      </dgm:t>
    </dgm:pt>
    <dgm:pt modelId="{B9EE1670-FBA5-9E46-B0D1-DEA13D966428}">
      <dgm:prSet phldrT="[Text]"/>
      <dgm:spPr/>
      <dgm:t>
        <a:bodyPr/>
        <a:lstStyle/>
        <a:p>
          <a:r>
            <a:rPr lang="en-GB" b="1" dirty="0"/>
            <a:t>Indices Expression </a:t>
          </a:r>
        </a:p>
      </dgm:t>
    </dgm:pt>
    <dgm:pt modelId="{1470DBA9-F908-1141-8CEA-A38011374A66}" type="parTrans" cxnId="{B01CE7DB-7EA1-7148-AE02-D155E8CA5D28}">
      <dgm:prSet/>
      <dgm:spPr/>
      <dgm:t>
        <a:bodyPr/>
        <a:lstStyle/>
        <a:p>
          <a:endParaRPr lang="en-GB"/>
        </a:p>
      </dgm:t>
    </dgm:pt>
    <dgm:pt modelId="{D9EA024E-BB05-0D44-A08D-051DD8B8D668}" type="sibTrans" cxnId="{B01CE7DB-7EA1-7148-AE02-D155E8CA5D28}">
      <dgm:prSet/>
      <dgm:spPr/>
      <dgm:t>
        <a:bodyPr/>
        <a:lstStyle/>
        <a:p>
          <a:endParaRPr lang="en-GB"/>
        </a:p>
      </dgm:t>
    </dgm:pt>
    <dgm:pt modelId="{671A0825-A3BE-5E4E-B1C0-EAF85A8ED833}">
      <dgm:prSet phldrT="[Text]"/>
      <dgm:spPr/>
      <dgm:t>
        <a:bodyPr/>
        <a:lstStyle/>
        <a:p>
          <a:r>
            <a:rPr lang="en-GB" b="1" dirty="0"/>
            <a:t>Z-score</a:t>
          </a:r>
        </a:p>
      </dgm:t>
    </dgm:pt>
    <dgm:pt modelId="{A4ACF187-00C5-AF4E-BC26-A7CBF39C47A0}" type="parTrans" cxnId="{B29EB4B8-2AF1-2D45-B6FA-DDA76A76AE28}">
      <dgm:prSet/>
      <dgm:spPr/>
      <dgm:t>
        <a:bodyPr/>
        <a:lstStyle/>
        <a:p>
          <a:endParaRPr lang="en-GB"/>
        </a:p>
      </dgm:t>
    </dgm:pt>
    <dgm:pt modelId="{19E968E5-0EB7-7540-A0AA-F8504C0B2516}" type="sibTrans" cxnId="{B29EB4B8-2AF1-2D45-B6FA-DDA76A76AE28}">
      <dgm:prSet/>
      <dgm:spPr/>
      <dgm:t>
        <a:bodyPr/>
        <a:lstStyle/>
        <a:p>
          <a:endParaRPr lang="en-GB"/>
        </a:p>
      </dgm:t>
    </dgm:pt>
    <dgm:pt modelId="{3A7308ED-D27C-1645-95B7-254C98D5022F}">
      <dgm:prSet phldrT="[Text]"/>
      <dgm:spPr/>
      <dgm:t>
        <a:bodyPr/>
        <a:lstStyle/>
        <a:p>
          <a:r>
            <a:rPr lang="en-GB" b="1" dirty="0"/>
            <a:t>Percentile</a:t>
          </a:r>
        </a:p>
      </dgm:t>
    </dgm:pt>
    <dgm:pt modelId="{F667D260-4096-3841-8B4D-A443B7BA3C03}" type="parTrans" cxnId="{CE81D592-211F-654E-8868-7296EF3DCD37}">
      <dgm:prSet/>
      <dgm:spPr/>
      <dgm:t>
        <a:bodyPr/>
        <a:lstStyle/>
        <a:p>
          <a:endParaRPr lang="en-GB"/>
        </a:p>
      </dgm:t>
    </dgm:pt>
    <dgm:pt modelId="{B5E0D7AA-3835-E64F-8284-0D5927A94958}" type="sibTrans" cxnId="{CE81D592-211F-654E-8868-7296EF3DCD37}">
      <dgm:prSet/>
      <dgm:spPr/>
      <dgm:t>
        <a:bodyPr/>
        <a:lstStyle/>
        <a:p>
          <a:endParaRPr lang="en-GB"/>
        </a:p>
      </dgm:t>
    </dgm:pt>
    <dgm:pt modelId="{F9750DE9-D7D8-FB47-B168-C59DFA69EA70}">
      <dgm:prSet phldrT="[Text]"/>
      <dgm:spPr/>
      <dgm:t>
        <a:bodyPr/>
        <a:lstStyle/>
        <a:p>
          <a:r>
            <a:rPr lang="en-GB" b="1" dirty="0"/>
            <a:t>Percent of Median</a:t>
          </a:r>
        </a:p>
      </dgm:t>
    </dgm:pt>
    <dgm:pt modelId="{D1591B38-3F4D-BC4F-913C-8990F8B3BAFF}" type="parTrans" cxnId="{7F1CC4C9-5721-0545-8EC2-D3616A434B97}">
      <dgm:prSet/>
      <dgm:spPr/>
      <dgm:t>
        <a:bodyPr/>
        <a:lstStyle/>
        <a:p>
          <a:endParaRPr lang="en-GB"/>
        </a:p>
      </dgm:t>
    </dgm:pt>
    <dgm:pt modelId="{A47E7A4E-9920-3A42-8F12-F49003212E7B}" type="sibTrans" cxnId="{7F1CC4C9-5721-0545-8EC2-D3616A434B97}">
      <dgm:prSet/>
      <dgm:spPr/>
      <dgm:t>
        <a:bodyPr/>
        <a:lstStyle/>
        <a:p>
          <a:endParaRPr lang="en-GB"/>
        </a:p>
      </dgm:t>
    </dgm:pt>
    <dgm:pt modelId="{07003A4A-9E43-7441-915F-90E4D570520C}" type="pres">
      <dgm:prSet presAssocID="{6091354B-0E14-8846-92C8-B123E3FEEFE1}" presName="Name0" presStyleCnt="0">
        <dgm:presLayoutVars>
          <dgm:chPref val="1"/>
          <dgm:dir/>
          <dgm:animOne val="branch"/>
          <dgm:animLvl val="lvl"/>
          <dgm:resizeHandles val="exact"/>
        </dgm:presLayoutVars>
      </dgm:prSet>
      <dgm:spPr/>
    </dgm:pt>
    <dgm:pt modelId="{9C031058-1E8E-6848-9E66-6B43ADB5BB42}" type="pres">
      <dgm:prSet presAssocID="{B9EE1670-FBA5-9E46-B0D1-DEA13D966428}" presName="root1" presStyleCnt="0"/>
      <dgm:spPr/>
    </dgm:pt>
    <dgm:pt modelId="{EA97D254-19AA-5946-A954-154194123E4F}" type="pres">
      <dgm:prSet presAssocID="{B9EE1670-FBA5-9E46-B0D1-DEA13D966428}" presName="LevelOneTextNode" presStyleLbl="node0" presStyleIdx="0" presStyleCnt="1">
        <dgm:presLayoutVars>
          <dgm:chPref val="3"/>
        </dgm:presLayoutVars>
      </dgm:prSet>
      <dgm:spPr/>
    </dgm:pt>
    <dgm:pt modelId="{99AC2A6A-36D2-4744-9527-E4085E5929BD}" type="pres">
      <dgm:prSet presAssocID="{B9EE1670-FBA5-9E46-B0D1-DEA13D966428}" presName="level2hierChild" presStyleCnt="0"/>
      <dgm:spPr/>
    </dgm:pt>
    <dgm:pt modelId="{93EF0430-C24A-2244-B842-887B00D6B1D7}" type="pres">
      <dgm:prSet presAssocID="{A4ACF187-00C5-AF4E-BC26-A7CBF39C47A0}" presName="conn2-1" presStyleLbl="parChTrans1D2" presStyleIdx="0" presStyleCnt="3"/>
      <dgm:spPr/>
    </dgm:pt>
    <dgm:pt modelId="{72B3F66E-B60D-DB49-A723-948E49E424AE}" type="pres">
      <dgm:prSet presAssocID="{A4ACF187-00C5-AF4E-BC26-A7CBF39C47A0}" presName="connTx" presStyleLbl="parChTrans1D2" presStyleIdx="0" presStyleCnt="3"/>
      <dgm:spPr/>
    </dgm:pt>
    <dgm:pt modelId="{04CA4C39-2AD0-EB4E-AF27-C415B1C99386}" type="pres">
      <dgm:prSet presAssocID="{671A0825-A3BE-5E4E-B1C0-EAF85A8ED833}" presName="root2" presStyleCnt="0"/>
      <dgm:spPr/>
    </dgm:pt>
    <dgm:pt modelId="{258D4DFF-61CE-EB4E-B376-940D02459EE8}" type="pres">
      <dgm:prSet presAssocID="{671A0825-A3BE-5E4E-B1C0-EAF85A8ED833}" presName="LevelTwoTextNode" presStyleLbl="node2" presStyleIdx="0" presStyleCnt="3">
        <dgm:presLayoutVars>
          <dgm:chPref val="3"/>
        </dgm:presLayoutVars>
      </dgm:prSet>
      <dgm:spPr/>
    </dgm:pt>
    <dgm:pt modelId="{0F51E9C1-0AC3-0F45-938D-8961E2061D75}" type="pres">
      <dgm:prSet presAssocID="{671A0825-A3BE-5E4E-B1C0-EAF85A8ED833}" presName="level3hierChild" presStyleCnt="0"/>
      <dgm:spPr/>
    </dgm:pt>
    <dgm:pt modelId="{AF1C16BB-65C7-0940-ADFE-3E9044D3FD33}" type="pres">
      <dgm:prSet presAssocID="{F667D260-4096-3841-8B4D-A443B7BA3C03}" presName="conn2-1" presStyleLbl="parChTrans1D2" presStyleIdx="1" presStyleCnt="3"/>
      <dgm:spPr/>
    </dgm:pt>
    <dgm:pt modelId="{62C8EBC5-80B1-CD41-9337-AB933A124E26}" type="pres">
      <dgm:prSet presAssocID="{F667D260-4096-3841-8B4D-A443B7BA3C03}" presName="connTx" presStyleLbl="parChTrans1D2" presStyleIdx="1" presStyleCnt="3"/>
      <dgm:spPr/>
    </dgm:pt>
    <dgm:pt modelId="{BA1422F9-03D0-2542-AD25-5CE30CE2C198}" type="pres">
      <dgm:prSet presAssocID="{3A7308ED-D27C-1645-95B7-254C98D5022F}" presName="root2" presStyleCnt="0"/>
      <dgm:spPr/>
    </dgm:pt>
    <dgm:pt modelId="{2FC7D901-FAB1-C248-809F-B36ADBF7F35D}" type="pres">
      <dgm:prSet presAssocID="{3A7308ED-D27C-1645-95B7-254C98D5022F}" presName="LevelTwoTextNode" presStyleLbl="node2" presStyleIdx="1" presStyleCnt="3">
        <dgm:presLayoutVars>
          <dgm:chPref val="3"/>
        </dgm:presLayoutVars>
      </dgm:prSet>
      <dgm:spPr/>
    </dgm:pt>
    <dgm:pt modelId="{DE55FD00-A353-8440-A5AE-B0D1FAE4D853}" type="pres">
      <dgm:prSet presAssocID="{3A7308ED-D27C-1645-95B7-254C98D5022F}" presName="level3hierChild" presStyleCnt="0"/>
      <dgm:spPr/>
    </dgm:pt>
    <dgm:pt modelId="{5FFB4B19-8AFE-364B-A294-20CB6AAC02D4}" type="pres">
      <dgm:prSet presAssocID="{D1591B38-3F4D-BC4F-913C-8990F8B3BAFF}" presName="conn2-1" presStyleLbl="parChTrans1D2" presStyleIdx="2" presStyleCnt="3"/>
      <dgm:spPr/>
    </dgm:pt>
    <dgm:pt modelId="{9FBE10B5-1F38-3946-AE68-A1AD188E4D42}" type="pres">
      <dgm:prSet presAssocID="{D1591B38-3F4D-BC4F-913C-8990F8B3BAFF}" presName="connTx" presStyleLbl="parChTrans1D2" presStyleIdx="2" presStyleCnt="3"/>
      <dgm:spPr/>
    </dgm:pt>
    <dgm:pt modelId="{51AD1486-5202-A84F-9AE5-19177509A8E4}" type="pres">
      <dgm:prSet presAssocID="{F9750DE9-D7D8-FB47-B168-C59DFA69EA70}" presName="root2" presStyleCnt="0"/>
      <dgm:spPr/>
    </dgm:pt>
    <dgm:pt modelId="{7D47D61A-377C-304C-86A9-2AB1359E6EF1}" type="pres">
      <dgm:prSet presAssocID="{F9750DE9-D7D8-FB47-B168-C59DFA69EA70}" presName="LevelTwoTextNode" presStyleLbl="node2" presStyleIdx="2" presStyleCnt="3">
        <dgm:presLayoutVars>
          <dgm:chPref val="3"/>
        </dgm:presLayoutVars>
      </dgm:prSet>
      <dgm:spPr/>
    </dgm:pt>
    <dgm:pt modelId="{36358CB0-8249-0641-B8CE-B5D5CFDB1C5E}" type="pres">
      <dgm:prSet presAssocID="{F9750DE9-D7D8-FB47-B168-C59DFA69EA70}" presName="level3hierChild" presStyleCnt="0"/>
      <dgm:spPr/>
    </dgm:pt>
  </dgm:ptLst>
  <dgm:cxnLst>
    <dgm:cxn modelId="{73074F0F-FC50-5F4E-94D0-DB48AF0CF9EC}" type="presOf" srcId="{B9EE1670-FBA5-9E46-B0D1-DEA13D966428}" destId="{EA97D254-19AA-5946-A954-154194123E4F}" srcOrd="0" destOrd="0" presId="urn:microsoft.com/office/officeart/2008/layout/HorizontalMultiLevelHierarchy"/>
    <dgm:cxn modelId="{D40EEB3A-3244-B14B-97E4-C3FE07D3688F}" type="presOf" srcId="{A4ACF187-00C5-AF4E-BC26-A7CBF39C47A0}" destId="{72B3F66E-B60D-DB49-A723-948E49E424AE}" srcOrd="1" destOrd="0" presId="urn:microsoft.com/office/officeart/2008/layout/HorizontalMultiLevelHierarchy"/>
    <dgm:cxn modelId="{72CF9780-C1F1-EB4A-A157-9B178AB5FA56}" type="presOf" srcId="{A4ACF187-00C5-AF4E-BC26-A7CBF39C47A0}" destId="{93EF0430-C24A-2244-B842-887B00D6B1D7}" srcOrd="0" destOrd="0" presId="urn:microsoft.com/office/officeart/2008/layout/HorizontalMultiLevelHierarchy"/>
    <dgm:cxn modelId="{3FD3298A-8F98-9C40-930E-FE00C69CE89C}" type="presOf" srcId="{F667D260-4096-3841-8B4D-A443B7BA3C03}" destId="{AF1C16BB-65C7-0940-ADFE-3E9044D3FD33}" srcOrd="0" destOrd="0" presId="urn:microsoft.com/office/officeart/2008/layout/HorizontalMultiLevelHierarchy"/>
    <dgm:cxn modelId="{D7C24790-8485-7341-BA4C-795895CD5ED4}" type="presOf" srcId="{6091354B-0E14-8846-92C8-B123E3FEEFE1}" destId="{07003A4A-9E43-7441-915F-90E4D570520C}" srcOrd="0" destOrd="0" presId="urn:microsoft.com/office/officeart/2008/layout/HorizontalMultiLevelHierarchy"/>
    <dgm:cxn modelId="{CE81D592-211F-654E-8868-7296EF3DCD37}" srcId="{B9EE1670-FBA5-9E46-B0D1-DEA13D966428}" destId="{3A7308ED-D27C-1645-95B7-254C98D5022F}" srcOrd="1" destOrd="0" parTransId="{F667D260-4096-3841-8B4D-A443B7BA3C03}" sibTransId="{B5E0D7AA-3835-E64F-8284-0D5927A94958}"/>
    <dgm:cxn modelId="{09B320A9-2B36-A840-8CB5-63182347B8FA}" type="presOf" srcId="{3A7308ED-D27C-1645-95B7-254C98D5022F}" destId="{2FC7D901-FAB1-C248-809F-B36ADBF7F35D}" srcOrd="0" destOrd="0" presId="urn:microsoft.com/office/officeart/2008/layout/HorizontalMultiLevelHierarchy"/>
    <dgm:cxn modelId="{01E1CAB6-FCFE-0344-B73C-3BE6FD2894D8}" type="presOf" srcId="{D1591B38-3F4D-BC4F-913C-8990F8B3BAFF}" destId="{9FBE10B5-1F38-3946-AE68-A1AD188E4D42}" srcOrd="1" destOrd="0" presId="urn:microsoft.com/office/officeart/2008/layout/HorizontalMultiLevelHierarchy"/>
    <dgm:cxn modelId="{B29EB4B8-2AF1-2D45-B6FA-DDA76A76AE28}" srcId="{B9EE1670-FBA5-9E46-B0D1-DEA13D966428}" destId="{671A0825-A3BE-5E4E-B1C0-EAF85A8ED833}" srcOrd="0" destOrd="0" parTransId="{A4ACF187-00C5-AF4E-BC26-A7CBF39C47A0}" sibTransId="{19E968E5-0EB7-7540-A0AA-F8504C0B2516}"/>
    <dgm:cxn modelId="{D8F776BA-A00F-6740-B416-BE648C8EFA40}" type="presOf" srcId="{F667D260-4096-3841-8B4D-A443B7BA3C03}" destId="{62C8EBC5-80B1-CD41-9337-AB933A124E26}" srcOrd="1" destOrd="0" presId="urn:microsoft.com/office/officeart/2008/layout/HorizontalMultiLevelHierarchy"/>
    <dgm:cxn modelId="{7F1CC4C9-5721-0545-8EC2-D3616A434B97}" srcId="{B9EE1670-FBA5-9E46-B0D1-DEA13D966428}" destId="{F9750DE9-D7D8-FB47-B168-C59DFA69EA70}" srcOrd="2" destOrd="0" parTransId="{D1591B38-3F4D-BC4F-913C-8990F8B3BAFF}" sibTransId="{A47E7A4E-9920-3A42-8F12-F49003212E7B}"/>
    <dgm:cxn modelId="{F85309D1-11ED-2341-860D-AA4D4754E347}" type="presOf" srcId="{671A0825-A3BE-5E4E-B1C0-EAF85A8ED833}" destId="{258D4DFF-61CE-EB4E-B376-940D02459EE8}" srcOrd="0" destOrd="0" presId="urn:microsoft.com/office/officeart/2008/layout/HorizontalMultiLevelHierarchy"/>
    <dgm:cxn modelId="{B01CE7DB-7EA1-7148-AE02-D155E8CA5D28}" srcId="{6091354B-0E14-8846-92C8-B123E3FEEFE1}" destId="{B9EE1670-FBA5-9E46-B0D1-DEA13D966428}" srcOrd="0" destOrd="0" parTransId="{1470DBA9-F908-1141-8CEA-A38011374A66}" sibTransId="{D9EA024E-BB05-0D44-A08D-051DD8B8D668}"/>
    <dgm:cxn modelId="{026657DD-3C9B-3547-BA94-74906F941509}" type="presOf" srcId="{F9750DE9-D7D8-FB47-B168-C59DFA69EA70}" destId="{7D47D61A-377C-304C-86A9-2AB1359E6EF1}" srcOrd="0" destOrd="0" presId="urn:microsoft.com/office/officeart/2008/layout/HorizontalMultiLevelHierarchy"/>
    <dgm:cxn modelId="{A5734EFF-ABED-394D-9F26-43465473F272}" type="presOf" srcId="{D1591B38-3F4D-BC4F-913C-8990F8B3BAFF}" destId="{5FFB4B19-8AFE-364B-A294-20CB6AAC02D4}" srcOrd="0" destOrd="0" presId="urn:microsoft.com/office/officeart/2008/layout/HorizontalMultiLevelHierarchy"/>
    <dgm:cxn modelId="{3CA6BAE6-3392-9E4E-A6C0-46703F22895C}" type="presParOf" srcId="{07003A4A-9E43-7441-915F-90E4D570520C}" destId="{9C031058-1E8E-6848-9E66-6B43ADB5BB42}" srcOrd="0" destOrd="0" presId="urn:microsoft.com/office/officeart/2008/layout/HorizontalMultiLevelHierarchy"/>
    <dgm:cxn modelId="{DB88E2A2-C6CA-DF44-BB54-F7271E6B84E1}" type="presParOf" srcId="{9C031058-1E8E-6848-9E66-6B43ADB5BB42}" destId="{EA97D254-19AA-5946-A954-154194123E4F}" srcOrd="0" destOrd="0" presId="urn:microsoft.com/office/officeart/2008/layout/HorizontalMultiLevelHierarchy"/>
    <dgm:cxn modelId="{02EF2CDA-56F3-9F43-830F-B008F343F8CE}" type="presParOf" srcId="{9C031058-1E8E-6848-9E66-6B43ADB5BB42}" destId="{99AC2A6A-36D2-4744-9527-E4085E5929BD}" srcOrd="1" destOrd="0" presId="urn:microsoft.com/office/officeart/2008/layout/HorizontalMultiLevelHierarchy"/>
    <dgm:cxn modelId="{A628E339-BDEB-9A4C-9F14-CD8E18DBAB98}" type="presParOf" srcId="{99AC2A6A-36D2-4744-9527-E4085E5929BD}" destId="{93EF0430-C24A-2244-B842-887B00D6B1D7}" srcOrd="0" destOrd="0" presId="urn:microsoft.com/office/officeart/2008/layout/HorizontalMultiLevelHierarchy"/>
    <dgm:cxn modelId="{C871C007-4E28-DC45-975E-3B31BAB1AF07}" type="presParOf" srcId="{93EF0430-C24A-2244-B842-887B00D6B1D7}" destId="{72B3F66E-B60D-DB49-A723-948E49E424AE}" srcOrd="0" destOrd="0" presId="urn:microsoft.com/office/officeart/2008/layout/HorizontalMultiLevelHierarchy"/>
    <dgm:cxn modelId="{B062BD45-46D0-D045-B4CF-6DF7056AB7E5}" type="presParOf" srcId="{99AC2A6A-36D2-4744-9527-E4085E5929BD}" destId="{04CA4C39-2AD0-EB4E-AF27-C415B1C99386}" srcOrd="1" destOrd="0" presId="urn:microsoft.com/office/officeart/2008/layout/HorizontalMultiLevelHierarchy"/>
    <dgm:cxn modelId="{C4E5F42E-4115-5B46-A1C6-84DCBF612777}" type="presParOf" srcId="{04CA4C39-2AD0-EB4E-AF27-C415B1C99386}" destId="{258D4DFF-61CE-EB4E-B376-940D02459EE8}" srcOrd="0" destOrd="0" presId="urn:microsoft.com/office/officeart/2008/layout/HorizontalMultiLevelHierarchy"/>
    <dgm:cxn modelId="{283EA240-EB52-FA42-9F5A-83424081589C}" type="presParOf" srcId="{04CA4C39-2AD0-EB4E-AF27-C415B1C99386}" destId="{0F51E9C1-0AC3-0F45-938D-8961E2061D75}" srcOrd="1" destOrd="0" presId="urn:microsoft.com/office/officeart/2008/layout/HorizontalMultiLevelHierarchy"/>
    <dgm:cxn modelId="{05582663-242F-094A-A387-E0F21A8C862C}" type="presParOf" srcId="{99AC2A6A-36D2-4744-9527-E4085E5929BD}" destId="{AF1C16BB-65C7-0940-ADFE-3E9044D3FD33}" srcOrd="2" destOrd="0" presId="urn:microsoft.com/office/officeart/2008/layout/HorizontalMultiLevelHierarchy"/>
    <dgm:cxn modelId="{CDAF5545-8DD0-E84B-9042-8AC5DB0E23D4}" type="presParOf" srcId="{AF1C16BB-65C7-0940-ADFE-3E9044D3FD33}" destId="{62C8EBC5-80B1-CD41-9337-AB933A124E26}" srcOrd="0" destOrd="0" presId="urn:microsoft.com/office/officeart/2008/layout/HorizontalMultiLevelHierarchy"/>
    <dgm:cxn modelId="{FEBE6F2C-B31E-C642-9791-D4B4909A79E2}" type="presParOf" srcId="{99AC2A6A-36D2-4744-9527-E4085E5929BD}" destId="{BA1422F9-03D0-2542-AD25-5CE30CE2C198}" srcOrd="3" destOrd="0" presId="urn:microsoft.com/office/officeart/2008/layout/HorizontalMultiLevelHierarchy"/>
    <dgm:cxn modelId="{7F4AF5A9-5A90-354C-A464-8F0598C6FC7A}" type="presParOf" srcId="{BA1422F9-03D0-2542-AD25-5CE30CE2C198}" destId="{2FC7D901-FAB1-C248-809F-B36ADBF7F35D}" srcOrd="0" destOrd="0" presId="urn:microsoft.com/office/officeart/2008/layout/HorizontalMultiLevelHierarchy"/>
    <dgm:cxn modelId="{496EDC9C-09D9-6F4B-8FF2-AF4156CB2CA8}" type="presParOf" srcId="{BA1422F9-03D0-2542-AD25-5CE30CE2C198}" destId="{DE55FD00-A353-8440-A5AE-B0D1FAE4D853}" srcOrd="1" destOrd="0" presId="urn:microsoft.com/office/officeart/2008/layout/HorizontalMultiLevelHierarchy"/>
    <dgm:cxn modelId="{D70636CE-4794-5A4E-A6F1-79517E45D44A}" type="presParOf" srcId="{99AC2A6A-36D2-4744-9527-E4085E5929BD}" destId="{5FFB4B19-8AFE-364B-A294-20CB6AAC02D4}" srcOrd="4" destOrd="0" presId="urn:microsoft.com/office/officeart/2008/layout/HorizontalMultiLevelHierarchy"/>
    <dgm:cxn modelId="{99EB1625-C8F7-F54A-A1E6-48A3BD831F29}" type="presParOf" srcId="{5FFB4B19-8AFE-364B-A294-20CB6AAC02D4}" destId="{9FBE10B5-1F38-3946-AE68-A1AD188E4D42}" srcOrd="0" destOrd="0" presId="urn:microsoft.com/office/officeart/2008/layout/HorizontalMultiLevelHierarchy"/>
    <dgm:cxn modelId="{95699ACB-F460-4044-8C75-DFE821707880}" type="presParOf" srcId="{99AC2A6A-36D2-4744-9527-E4085E5929BD}" destId="{51AD1486-5202-A84F-9AE5-19177509A8E4}" srcOrd="5" destOrd="0" presId="urn:microsoft.com/office/officeart/2008/layout/HorizontalMultiLevelHierarchy"/>
    <dgm:cxn modelId="{E92FE937-2E59-5044-8CB3-EFE5E42568C8}" type="presParOf" srcId="{51AD1486-5202-A84F-9AE5-19177509A8E4}" destId="{7D47D61A-377C-304C-86A9-2AB1359E6EF1}" srcOrd="0" destOrd="0" presId="urn:microsoft.com/office/officeart/2008/layout/HorizontalMultiLevelHierarchy"/>
    <dgm:cxn modelId="{BC0E2BE4-1B5D-0443-A202-4CCD57842FBC}" type="presParOf" srcId="{51AD1486-5202-A84F-9AE5-19177509A8E4}" destId="{36358CB0-8249-0641-B8CE-B5D5CFDB1C5E}"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AC40EB-9E7C-7E45-94EF-2F01E408F095}" type="doc">
      <dgm:prSet loTypeId="urn:microsoft.com/office/officeart/2005/8/layout/matrix1" loCatId="" qsTypeId="urn:microsoft.com/office/officeart/2005/8/quickstyle/simple3" qsCatId="simple" csTypeId="urn:microsoft.com/office/officeart/2005/8/colors/colorful1" csCatId="colorful" phldr="1"/>
      <dgm:spPr/>
      <dgm:t>
        <a:bodyPr/>
        <a:lstStyle/>
        <a:p>
          <a:endParaRPr lang="en-GB"/>
        </a:p>
      </dgm:t>
    </dgm:pt>
    <dgm:pt modelId="{7DF21CE8-DEF0-FA46-BB48-00458FC1534E}">
      <dgm:prSet phldrT="[Text]" custT="1"/>
      <dgm:spPr/>
      <dgm:t>
        <a:bodyPr/>
        <a:lstStyle/>
        <a:p>
          <a:r>
            <a:rPr lang="en-GB" sz="3200" b="1" dirty="0"/>
            <a:t>Healthy</a:t>
          </a:r>
        </a:p>
      </dgm:t>
    </dgm:pt>
    <dgm:pt modelId="{7A6B14CF-2E97-0D4A-B950-AE1EF1F3C000}" type="parTrans" cxnId="{F7BCB733-B30B-D74C-8F2D-34A7745761B9}">
      <dgm:prSet/>
      <dgm:spPr/>
      <dgm:t>
        <a:bodyPr/>
        <a:lstStyle/>
        <a:p>
          <a:endParaRPr lang="en-GB" sz="2400"/>
        </a:p>
      </dgm:t>
    </dgm:pt>
    <dgm:pt modelId="{E1A2DB4E-A705-9A43-B2B4-14B2FA3BD8F6}" type="sibTrans" cxnId="{F7BCB733-B30B-D74C-8F2D-34A7745761B9}">
      <dgm:prSet/>
      <dgm:spPr/>
      <dgm:t>
        <a:bodyPr/>
        <a:lstStyle/>
        <a:p>
          <a:endParaRPr lang="en-GB" sz="2400"/>
        </a:p>
      </dgm:t>
    </dgm:pt>
    <dgm:pt modelId="{0EBD6812-9853-9543-978B-445618778341}">
      <dgm:prSet phldrT="[Text]" custT="1"/>
      <dgm:spPr/>
      <dgm:t>
        <a:bodyPr/>
        <a:lstStyle/>
        <a:p>
          <a:r>
            <a:rPr lang="en-GB" sz="2400" b="1" dirty="0"/>
            <a:t>D</a:t>
          </a:r>
        </a:p>
        <a:p>
          <a:r>
            <a:rPr lang="en-GB" sz="2400" b="1" dirty="0"/>
            <a:t>C+ living healthily as per present prescription </a:t>
          </a:r>
        </a:p>
      </dgm:t>
    </dgm:pt>
    <dgm:pt modelId="{5A2B1ABD-B73D-674D-A4CF-36E158484BD4}" type="parTrans" cxnId="{5C2D1C05-331F-B947-B89E-097AFACB2E36}">
      <dgm:prSet/>
      <dgm:spPr/>
      <dgm:t>
        <a:bodyPr/>
        <a:lstStyle/>
        <a:p>
          <a:endParaRPr lang="en-GB" sz="2400"/>
        </a:p>
      </dgm:t>
    </dgm:pt>
    <dgm:pt modelId="{10B3054C-735D-A24E-92C4-274A08C9B005}" type="sibTrans" cxnId="{5C2D1C05-331F-B947-B89E-097AFACB2E36}">
      <dgm:prSet/>
      <dgm:spPr/>
      <dgm:t>
        <a:bodyPr/>
        <a:lstStyle/>
        <a:p>
          <a:endParaRPr lang="en-GB" sz="2400"/>
        </a:p>
      </dgm:t>
    </dgm:pt>
    <dgm:pt modelId="{5010E8A9-3B29-B147-97F1-A5F76C49B697}">
      <dgm:prSet phldrT="[Text]" custT="1"/>
      <dgm:spPr/>
      <dgm:t>
        <a:bodyPr/>
        <a:lstStyle/>
        <a:p>
          <a:r>
            <a:rPr lang="en-GB" sz="2400" b="1" dirty="0"/>
            <a:t>A </a:t>
          </a:r>
        </a:p>
        <a:p>
          <a:r>
            <a:rPr lang="en-GB" sz="2400" b="1" dirty="0"/>
            <a:t>Healthy environment</a:t>
          </a:r>
        </a:p>
      </dgm:t>
    </dgm:pt>
    <dgm:pt modelId="{5E46E94D-3ED6-8447-9C20-B6A0194E7907}" type="parTrans" cxnId="{FB4F355B-15CA-454A-B947-11FB99E2E4F5}">
      <dgm:prSet/>
      <dgm:spPr/>
      <dgm:t>
        <a:bodyPr/>
        <a:lstStyle/>
        <a:p>
          <a:endParaRPr lang="en-GB" sz="2400"/>
        </a:p>
      </dgm:t>
    </dgm:pt>
    <dgm:pt modelId="{F5A03DF0-EB29-554A-8ACB-84227975E67F}" type="sibTrans" cxnId="{FB4F355B-15CA-454A-B947-11FB99E2E4F5}">
      <dgm:prSet/>
      <dgm:spPr/>
      <dgm:t>
        <a:bodyPr/>
        <a:lstStyle/>
        <a:p>
          <a:endParaRPr lang="en-GB" sz="2400"/>
        </a:p>
      </dgm:t>
    </dgm:pt>
    <dgm:pt modelId="{79AA333B-F64D-514B-9D3B-132C185E4767}">
      <dgm:prSet phldrT="[Text]" custT="1"/>
      <dgm:spPr/>
      <dgm:t>
        <a:bodyPr/>
        <a:lstStyle/>
        <a:p>
          <a:r>
            <a:rPr lang="en-GB" sz="2400" b="1" dirty="0"/>
            <a:t>B</a:t>
          </a:r>
        </a:p>
        <a:p>
          <a:r>
            <a:rPr lang="en-GB" sz="2400" b="1" dirty="0"/>
            <a:t>A+ no overtly sick individual </a:t>
          </a:r>
        </a:p>
      </dgm:t>
    </dgm:pt>
    <dgm:pt modelId="{8E10908C-DF14-7646-BF4F-B2EC437960B2}" type="parTrans" cxnId="{8BABC45E-170C-8742-8164-29155F10E69B}">
      <dgm:prSet/>
      <dgm:spPr/>
      <dgm:t>
        <a:bodyPr/>
        <a:lstStyle/>
        <a:p>
          <a:endParaRPr lang="en-GB" sz="2400"/>
        </a:p>
      </dgm:t>
    </dgm:pt>
    <dgm:pt modelId="{35EF994B-F1DA-7A44-ACD7-93DCA7DEB39F}" type="sibTrans" cxnId="{8BABC45E-170C-8742-8164-29155F10E69B}">
      <dgm:prSet/>
      <dgm:spPr/>
      <dgm:t>
        <a:bodyPr/>
        <a:lstStyle/>
        <a:p>
          <a:endParaRPr lang="en-GB" sz="2400"/>
        </a:p>
      </dgm:t>
    </dgm:pt>
    <dgm:pt modelId="{CAE9626F-3714-164E-9967-27B7C34709B3}">
      <dgm:prSet phldrT="[Text]" custT="1"/>
      <dgm:spPr/>
      <dgm:t>
        <a:bodyPr/>
        <a:lstStyle/>
        <a:p>
          <a:r>
            <a:rPr lang="en-GB" sz="2400" b="1" dirty="0"/>
            <a:t>C</a:t>
          </a:r>
        </a:p>
        <a:p>
          <a:r>
            <a:rPr lang="en-GB" sz="2400" b="1" dirty="0"/>
            <a:t>Demonstrated longevity </a:t>
          </a:r>
        </a:p>
      </dgm:t>
    </dgm:pt>
    <dgm:pt modelId="{D488DA54-A4D7-DD4F-A3C2-9B79F0B85C18}" type="parTrans" cxnId="{8E561654-FDEE-8C4B-B05B-30094F610411}">
      <dgm:prSet/>
      <dgm:spPr/>
      <dgm:t>
        <a:bodyPr/>
        <a:lstStyle/>
        <a:p>
          <a:endParaRPr lang="en-GB" sz="2400"/>
        </a:p>
      </dgm:t>
    </dgm:pt>
    <dgm:pt modelId="{DA7A0DE2-6AB9-174D-82B3-22A73EF670CA}" type="sibTrans" cxnId="{8E561654-FDEE-8C4B-B05B-30094F610411}">
      <dgm:prSet/>
      <dgm:spPr/>
      <dgm:t>
        <a:bodyPr/>
        <a:lstStyle/>
        <a:p>
          <a:endParaRPr lang="en-GB" sz="2400"/>
        </a:p>
      </dgm:t>
    </dgm:pt>
    <dgm:pt modelId="{FAE64070-4225-8E45-BB4D-B532A4E52ACA}" type="pres">
      <dgm:prSet presAssocID="{1AAC40EB-9E7C-7E45-94EF-2F01E408F095}" presName="diagram" presStyleCnt="0">
        <dgm:presLayoutVars>
          <dgm:chMax val="1"/>
          <dgm:dir/>
          <dgm:animLvl val="ctr"/>
          <dgm:resizeHandles val="exact"/>
        </dgm:presLayoutVars>
      </dgm:prSet>
      <dgm:spPr/>
    </dgm:pt>
    <dgm:pt modelId="{D24402C5-2674-3C42-A030-0FED1BA283A3}" type="pres">
      <dgm:prSet presAssocID="{1AAC40EB-9E7C-7E45-94EF-2F01E408F095}" presName="matrix" presStyleCnt="0"/>
      <dgm:spPr/>
    </dgm:pt>
    <dgm:pt modelId="{A6254144-45F8-ED43-AFAB-D3EBF464D2DC}" type="pres">
      <dgm:prSet presAssocID="{1AAC40EB-9E7C-7E45-94EF-2F01E408F095}" presName="tile1" presStyleLbl="node1" presStyleIdx="0" presStyleCnt="4"/>
      <dgm:spPr/>
    </dgm:pt>
    <dgm:pt modelId="{CF3CB4A6-7A7A-064B-AE53-134B0CBAA9C2}" type="pres">
      <dgm:prSet presAssocID="{1AAC40EB-9E7C-7E45-94EF-2F01E408F095}" presName="tile1text" presStyleLbl="node1" presStyleIdx="0" presStyleCnt="4">
        <dgm:presLayoutVars>
          <dgm:chMax val="0"/>
          <dgm:chPref val="0"/>
          <dgm:bulletEnabled val="1"/>
        </dgm:presLayoutVars>
      </dgm:prSet>
      <dgm:spPr/>
    </dgm:pt>
    <dgm:pt modelId="{1BEAC5B6-0899-F64C-854F-4AEE305E53F5}" type="pres">
      <dgm:prSet presAssocID="{1AAC40EB-9E7C-7E45-94EF-2F01E408F095}" presName="tile2" presStyleLbl="node1" presStyleIdx="1" presStyleCnt="4" custLinFactNeighborX="-1542" custLinFactNeighborY="-654"/>
      <dgm:spPr/>
    </dgm:pt>
    <dgm:pt modelId="{8E998778-5173-AE4B-A015-4D7EF90DCF5A}" type="pres">
      <dgm:prSet presAssocID="{1AAC40EB-9E7C-7E45-94EF-2F01E408F095}" presName="tile2text" presStyleLbl="node1" presStyleIdx="1" presStyleCnt="4">
        <dgm:presLayoutVars>
          <dgm:chMax val="0"/>
          <dgm:chPref val="0"/>
          <dgm:bulletEnabled val="1"/>
        </dgm:presLayoutVars>
      </dgm:prSet>
      <dgm:spPr/>
    </dgm:pt>
    <dgm:pt modelId="{6F78232C-85DA-2842-9822-49BD6283DDCD}" type="pres">
      <dgm:prSet presAssocID="{1AAC40EB-9E7C-7E45-94EF-2F01E408F095}" presName="tile3" presStyleLbl="node1" presStyleIdx="2" presStyleCnt="4"/>
      <dgm:spPr/>
    </dgm:pt>
    <dgm:pt modelId="{94B554FF-082F-AE4C-8BD3-618A69191A5F}" type="pres">
      <dgm:prSet presAssocID="{1AAC40EB-9E7C-7E45-94EF-2F01E408F095}" presName="tile3text" presStyleLbl="node1" presStyleIdx="2" presStyleCnt="4">
        <dgm:presLayoutVars>
          <dgm:chMax val="0"/>
          <dgm:chPref val="0"/>
          <dgm:bulletEnabled val="1"/>
        </dgm:presLayoutVars>
      </dgm:prSet>
      <dgm:spPr/>
    </dgm:pt>
    <dgm:pt modelId="{A3F50891-F4EF-C748-A064-3EC60FC8603F}" type="pres">
      <dgm:prSet presAssocID="{1AAC40EB-9E7C-7E45-94EF-2F01E408F095}" presName="tile4" presStyleLbl="node1" presStyleIdx="3" presStyleCnt="4"/>
      <dgm:spPr/>
    </dgm:pt>
    <dgm:pt modelId="{7C1561D9-7F36-9C41-8464-C66D159CA904}" type="pres">
      <dgm:prSet presAssocID="{1AAC40EB-9E7C-7E45-94EF-2F01E408F095}" presName="tile4text" presStyleLbl="node1" presStyleIdx="3" presStyleCnt="4">
        <dgm:presLayoutVars>
          <dgm:chMax val="0"/>
          <dgm:chPref val="0"/>
          <dgm:bulletEnabled val="1"/>
        </dgm:presLayoutVars>
      </dgm:prSet>
      <dgm:spPr/>
    </dgm:pt>
    <dgm:pt modelId="{10FB8AB3-34A7-6B49-88B8-564FD960BDD0}" type="pres">
      <dgm:prSet presAssocID="{1AAC40EB-9E7C-7E45-94EF-2F01E408F095}" presName="centerTile" presStyleLbl="fgShp" presStyleIdx="0" presStyleCnt="1">
        <dgm:presLayoutVars>
          <dgm:chMax val="0"/>
          <dgm:chPref val="0"/>
        </dgm:presLayoutVars>
      </dgm:prSet>
      <dgm:spPr/>
    </dgm:pt>
  </dgm:ptLst>
  <dgm:cxnLst>
    <dgm:cxn modelId="{5C2D1C05-331F-B947-B89E-097AFACB2E36}" srcId="{7DF21CE8-DEF0-FA46-BB48-00458FC1534E}" destId="{0EBD6812-9853-9543-978B-445618778341}" srcOrd="0" destOrd="0" parTransId="{5A2B1ABD-B73D-674D-A4CF-36E158484BD4}" sibTransId="{10B3054C-735D-A24E-92C4-274A08C9B005}"/>
    <dgm:cxn modelId="{C3F2E105-8C86-E543-A9B0-B1DDCD9480E7}" type="presOf" srcId="{5010E8A9-3B29-B147-97F1-A5F76C49B697}" destId="{8E998778-5173-AE4B-A015-4D7EF90DCF5A}" srcOrd="1" destOrd="0" presId="urn:microsoft.com/office/officeart/2005/8/layout/matrix1"/>
    <dgm:cxn modelId="{FB876126-D77F-D949-8A45-98144142229A}" type="presOf" srcId="{1AAC40EB-9E7C-7E45-94EF-2F01E408F095}" destId="{FAE64070-4225-8E45-BB4D-B532A4E52ACA}" srcOrd="0" destOrd="0" presId="urn:microsoft.com/office/officeart/2005/8/layout/matrix1"/>
    <dgm:cxn modelId="{F7BCB733-B30B-D74C-8F2D-34A7745761B9}" srcId="{1AAC40EB-9E7C-7E45-94EF-2F01E408F095}" destId="{7DF21CE8-DEF0-FA46-BB48-00458FC1534E}" srcOrd="0" destOrd="0" parTransId="{7A6B14CF-2E97-0D4A-B950-AE1EF1F3C000}" sibTransId="{E1A2DB4E-A705-9A43-B2B4-14B2FA3BD8F6}"/>
    <dgm:cxn modelId="{8E561654-FDEE-8C4B-B05B-30094F610411}" srcId="{7DF21CE8-DEF0-FA46-BB48-00458FC1534E}" destId="{CAE9626F-3714-164E-9967-27B7C34709B3}" srcOrd="3" destOrd="0" parTransId="{D488DA54-A4D7-DD4F-A3C2-9B79F0B85C18}" sibTransId="{DA7A0DE2-6AB9-174D-82B3-22A73EF670CA}"/>
    <dgm:cxn modelId="{FB4F355B-15CA-454A-B947-11FB99E2E4F5}" srcId="{7DF21CE8-DEF0-FA46-BB48-00458FC1534E}" destId="{5010E8A9-3B29-B147-97F1-A5F76C49B697}" srcOrd="1" destOrd="0" parTransId="{5E46E94D-3ED6-8447-9C20-B6A0194E7907}" sibTransId="{F5A03DF0-EB29-554A-8ACB-84227975E67F}"/>
    <dgm:cxn modelId="{8BABC45E-170C-8742-8164-29155F10E69B}" srcId="{7DF21CE8-DEF0-FA46-BB48-00458FC1534E}" destId="{79AA333B-F64D-514B-9D3B-132C185E4767}" srcOrd="2" destOrd="0" parTransId="{8E10908C-DF14-7646-BF4F-B2EC437960B2}" sibTransId="{35EF994B-F1DA-7A44-ACD7-93DCA7DEB39F}"/>
    <dgm:cxn modelId="{76C1A67C-0DD7-E242-8848-B83C9354230D}" type="presOf" srcId="{5010E8A9-3B29-B147-97F1-A5F76C49B697}" destId="{1BEAC5B6-0899-F64C-854F-4AEE305E53F5}" srcOrd="0" destOrd="0" presId="urn:microsoft.com/office/officeart/2005/8/layout/matrix1"/>
    <dgm:cxn modelId="{5CF21E83-7DD2-B14D-A8F3-9F6F85E5A297}" type="presOf" srcId="{7DF21CE8-DEF0-FA46-BB48-00458FC1534E}" destId="{10FB8AB3-34A7-6B49-88B8-564FD960BDD0}" srcOrd="0" destOrd="0" presId="urn:microsoft.com/office/officeart/2005/8/layout/matrix1"/>
    <dgm:cxn modelId="{FFBDD983-569C-D74B-AB2D-C6C783061C2C}" type="presOf" srcId="{79AA333B-F64D-514B-9D3B-132C185E4767}" destId="{94B554FF-082F-AE4C-8BD3-618A69191A5F}" srcOrd="1" destOrd="0" presId="urn:microsoft.com/office/officeart/2005/8/layout/matrix1"/>
    <dgm:cxn modelId="{DB419986-F762-7345-A605-C8DE4465BB40}" type="presOf" srcId="{CAE9626F-3714-164E-9967-27B7C34709B3}" destId="{7C1561D9-7F36-9C41-8464-C66D159CA904}" srcOrd="1" destOrd="0" presId="urn:microsoft.com/office/officeart/2005/8/layout/matrix1"/>
    <dgm:cxn modelId="{C6E71EAA-B10A-764C-8BD1-6198473C85A8}" type="presOf" srcId="{0EBD6812-9853-9543-978B-445618778341}" destId="{A6254144-45F8-ED43-AFAB-D3EBF464D2DC}" srcOrd="0" destOrd="0" presId="urn:microsoft.com/office/officeart/2005/8/layout/matrix1"/>
    <dgm:cxn modelId="{693EA0C1-D5FC-D741-84BB-A9389D89FA4D}" type="presOf" srcId="{0EBD6812-9853-9543-978B-445618778341}" destId="{CF3CB4A6-7A7A-064B-AE53-134B0CBAA9C2}" srcOrd="1" destOrd="0" presId="urn:microsoft.com/office/officeart/2005/8/layout/matrix1"/>
    <dgm:cxn modelId="{67664BEF-E725-1B46-8E93-7C1383D6446F}" type="presOf" srcId="{79AA333B-F64D-514B-9D3B-132C185E4767}" destId="{6F78232C-85DA-2842-9822-49BD6283DDCD}" srcOrd="0" destOrd="0" presId="urn:microsoft.com/office/officeart/2005/8/layout/matrix1"/>
    <dgm:cxn modelId="{F108F9F5-D3FA-304D-9A68-5228DBFBD4B6}" type="presOf" srcId="{CAE9626F-3714-164E-9967-27B7C34709B3}" destId="{A3F50891-F4EF-C748-A064-3EC60FC8603F}" srcOrd="0" destOrd="0" presId="urn:microsoft.com/office/officeart/2005/8/layout/matrix1"/>
    <dgm:cxn modelId="{CFBB6FF0-5E68-B94D-AD16-DC2268463350}" type="presParOf" srcId="{FAE64070-4225-8E45-BB4D-B532A4E52ACA}" destId="{D24402C5-2674-3C42-A030-0FED1BA283A3}" srcOrd="0" destOrd="0" presId="urn:microsoft.com/office/officeart/2005/8/layout/matrix1"/>
    <dgm:cxn modelId="{749C1DCC-1647-5D4D-AC2E-0EAAB34C6B5B}" type="presParOf" srcId="{D24402C5-2674-3C42-A030-0FED1BA283A3}" destId="{A6254144-45F8-ED43-AFAB-D3EBF464D2DC}" srcOrd="0" destOrd="0" presId="urn:microsoft.com/office/officeart/2005/8/layout/matrix1"/>
    <dgm:cxn modelId="{26FE8F0D-4C2B-F64B-9615-5022A9670CF7}" type="presParOf" srcId="{D24402C5-2674-3C42-A030-0FED1BA283A3}" destId="{CF3CB4A6-7A7A-064B-AE53-134B0CBAA9C2}" srcOrd="1" destOrd="0" presId="urn:microsoft.com/office/officeart/2005/8/layout/matrix1"/>
    <dgm:cxn modelId="{B8420296-1C6E-7043-8A9A-E5F1174B3528}" type="presParOf" srcId="{D24402C5-2674-3C42-A030-0FED1BA283A3}" destId="{1BEAC5B6-0899-F64C-854F-4AEE305E53F5}" srcOrd="2" destOrd="0" presId="urn:microsoft.com/office/officeart/2005/8/layout/matrix1"/>
    <dgm:cxn modelId="{206C14EE-9F0C-C64B-B6CE-E9DF1DCE3C60}" type="presParOf" srcId="{D24402C5-2674-3C42-A030-0FED1BA283A3}" destId="{8E998778-5173-AE4B-A015-4D7EF90DCF5A}" srcOrd="3" destOrd="0" presId="urn:microsoft.com/office/officeart/2005/8/layout/matrix1"/>
    <dgm:cxn modelId="{94EE7F3E-116D-704D-9B0F-B33B875C59B0}" type="presParOf" srcId="{D24402C5-2674-3C42-A030-0FED1BA283A3}" destId="{6F78232C-85DA-2842-9822-49BD6283DDCD}" srcOrd="4" destOrd="0" presId="urn:microsoft.com/office/officeart/2005/8/layout/matrix1"/>
    <dgm:cxn modelId="{DA5CCF39-D378-2941-B6A8-7CD184828875}" type="presParOf" srcId="{D24402C5-2674-3C42-A030-0FED1BA283A3}" destId="{94B554FF-082F-AE4C-8BD3-618A69191A5F}" srcOrd="5" destOrd="0" presId="urn:microsoft.com/office/officeart/2005/8/layout/matrix1"/>
    <dgm:cxn modelId="{DEC50614-0681-0141-AD8F-9A463CDA943C}" type="presParOf" srcId="{D24402C5-2674-3C42-A030-0FED1BA283A3}" destId="{A3F50891-F4EF-C748-A064-3EC60FC8603F}" srcOrd="6" destOrd="0" presId="urn:microsoft.com/office/officeart/2005/8/layout/matrix1"/>
    <dgm:cxn modelId="{23FD74F6-825A-834A-A1DB-46CAB67721FA}" type="presParOf" srcId="{D24402C5-2674-3C42-A030-0FED1BA283A3}" destId="{7C1561D9-7F36-9C41-8464-C66D159CA904}" srcOrd="7" destOrd="0" presId="urn:microsoft.com/office/officeart/2005/8/layout/matrix1"/>
    <dgm:cxn modelId="{46F13DAF-A9D6-C64C-8D92-5C9E7CC05A00}" type="presParOf" srcId="{FAE64070-4225-8E45-BB4D-B532A4E52ACA}" destId="{10FB8AB3-34A7-6B49-88B8-564FD960BDD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B4B19-8AFE-364B-A294-20CB6AAC02D4}">
      <dsp:nvSpPr>
        <dsp:cNvPr id="0" name=""/>
        <dsp:cNvSpPr/>
      </dsp:nvSpPr>
      <dsp:spPr>
        <a:xfrm>
          <a:off x="3687217" y="2283844"/>
          <a:ext cx="569316" cy="1084825"/>
        </a:xfrm>
        <a:custGeom>
          <a:avLst/>
          <a:gdLst/>
          <a:ahLst/>
          <a:cxnLst/>
          <a:rect l="0" t="0" r="0" b="0"/>
          <a:pathLst>
            <a:path>
              <a:moveTo>
                <a:pt x="0" y="0"/>
              </a:moveTo>
              <a:lnTo>
                <a:pt x="284658" y="0"/>
              </a:lnTo>
              <a:lnTo>
                <a:pt x="284658" y="1084825"/>
              </a:lnTo>
              <a:lnTo>
                <a:pt x="569316" y="108482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41247" y="2795628"/>
        <a:ext cx="61257" cy="61257"/>
      </dsp:txXfrm>
    </dsp:sp>
    <dsp:sp modelId="{AF1C16BB-65C7-0940-ADFE-3E9044D3FD33}">
      <dsp:nvSpPr>
        <dsp:cNvPr id="0" name=""/>
        <dsp:cNvSpPr/>
      </dsp:nvSpPr>
      <dsp:spPr>
        <a:xfrm>
          <a:off x="3687217" y="2238123"/>
          <a:ext cx="569316" cy="91440"/>
        </a:xfrm>
        <a:custGeom>
          <a:avLst/>
          <a:gdLst/>
          <a:ahLst/>
          <a:cxnLst/>
          <a:rect l="0" t="0" r="0" b="0"/>
          <a:pathLst>
            <a:path>
              <a:moveTo>
                <a:pt x="0" y="45720"/>
              </a:moveTo>
              <a:lnTo>
                <a:pt x="569316" y="4572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57643" y="2269611"/>
        <a:ext cx="28465" cy="28465"/>
      </dsp:txXfrm>
    </dsp:sp>
    <dsp:sp modelId="{93EF0430-C24A-2244-B842-887B00D6B1D7}">
      <dsp:nvSpPr>
        <dsp:cNvPr id="0" name=""/>
        <dsp:cNvSpPr/>
      </dsp:nvSpPr>
      <dsp:spPr>
        <a:xfrm>
          <a:off x="3687217" y="1199018"/>
          <a:ext cx="569316" cy="1084825"/>
        </a:xfrm>
        <a:custGeom>
          <a:avLst/>
          <a:gdLst/>
          <a:ahLst/>
          <a:cxnLst/>
          <a:rect l="0" t="0" r="0" b="0"/>
          <a:pathLst>
            <a:path>
              <a:moveTo>
                <a:pt x="0" y="1084825"/>
              </a:moveTo>
              <a:lnTo>
                <a:pt x="284658" y="1084825"/>
              </a:lnTo>
              <a:lnTo>
                <a:pt x="284658" y="0"/>
              </a:lnTo>
              <a:lnTo>
                <a:pt x="569316"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41247" y="1710802"/>
        <a:ext cx="61257" cy="61257"/>
      </dsp:txXfrm>
    </dsp:sp>
    <dsp:sp modelId="{EA97D254-19AA-5946-A954-154194123E4F}">
      <dsp:nvSpPr>
        <dsp:cNvPr id="0" name=""/>
        <dsp:cNvSpPr/>
      </dsp:nvSpPr>
      <dsp:spPr>
        <a:xfrm rot="16200000">
          <a:off x="969443" y="1849913"/>
          <a:ext cx="4567688" cy="86786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2044700">
            <a:lnSpc>
              <a:spcPct val="90000"/>
            </a:lnSpc>
            <a:spcBef>
              <a:spcPct val="0"/>
            </a:spcBef>
            <a:spcAft>
              <a:spcPct val="35000"/>
            </a:spcAft>
            <a:buNone/>
          </a:pPr>
          <a:r>
            <a:rPr lang="en-GB" sz="4600" b="1" kern="1200" dirty="0"/>
            <a:t>Indices Expression </a:t>
          </a:r>
        </a:p>
      </dsp:txBody>
      <dsp:txXfrm>
        <a:off x="969443" y="1849913"/>
        <a:ext cx="4567688" cy="867860"/>
      </dsp:txXfrm>
    </dsp:sp>
    <dsp:sp modelId="{258D4DFF-61CE-EB4E-B376-940D02459EE8}">
      <dsp:nvSpPr>
        <dsp:cNvPr id="0" name=""/>
        <dsp:cNvSpPr/>
      </dsp:nvSpPr>
      <dsp:spPr>
        <a:xfrm>
          <a:off x="4256534" y="765087"/>
          <a:ext cx="2846583" cy="86786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b="1" kern="1200" dirty="0"/>
            <a:t>Z-score</a:t>
          </a:r>
        </a:p>
      </dsp:txBody>
      <dsp:txXfrm>
        <a:off x="4256534" y="765087"/>
        <a:ext cx="2846583" cy="867860"/>
      </dsp:txXfrm>
    </dsp:sp>
    <dsp:sp modelId="{2FC7D901-FAB1-C248-809F-B36ADBF7F35D}">
      <dsp:nvSpPr>
        <dsp:cNvPr id="0" name=""/>
        <dsp:cNvSpPr/>
      </dsp:nvSpPr>
      <dsp:spPr>
        <a:xfrm>
          <a:off x="4256534" y="1849913"/>
          <a:ext cx="2846583" cy="86786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b="1" kern="1200" dirty="0"/>
            <a:t>Percentile</a:t>
          </a:r>
        </a:p>
      </dsp:txBody>
      <dsp:txXfrm>
        <a:off x="4256534" y="1849913"/>
        <a:ext cx="2846583" cy="867860"/>
      </dsp:txXfrm>
    </dsp:sp>
    <dsp:sp modelId="{7D47D61A-377C-304C-86A9-2AB1359E6EF1}">
      <dsp:nvSpPr>
        <dsp:cNvPr id="0" name=""/>
        <dsp:cNvSpPr/>
      </dsp:nvSpPr>
      <dsp:spPr>
        <a:xfrm>
          <a:off x="4256534" y="2934739"/>
          <a:ext cx="2846583" cy="86786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GB" sz="2900" b="1" kern="1200" dirty="0"/>
            <a:t>Percent of Median</a:t>
          </a:r>
        </a:p>
      </dsp:txBody>
      <dsp:txXfrm>
        <a:off x="4256534" y="2934739"/>
        <a:ext cx="2846583" cy="8678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54144-45F8-ED43-AFAB-D3EBF464D2DC}">
      <dsp:nvSpPr>
        <dsp:cNvPr id="0" name=""/>
        <dsp:cNvSpPr/>
      </dsp:nvSpPr>
      <dsp:spPr>
        <a:xfrm rot="16200000">
          <a:off x="707705" y="-707705"/>
          <a:ext cx="2032492" cy="3447902"/>
        </a:xfrm>
        <a:prstGeom prst="round1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t>D</a:t>
          </a:r>
        </a:p>
        <a:p>
          <a:pPr marL="0" lvl="0" indent="0" algn="ctr" defTabSz="1066800">
            <a:lnSpc>
              <a:spcPct val="90000"/>
            </a:lnSpc>
            <a:spcBef>
              <a:spcPct val="0"/>
            </a:spcBef>
            <a:spcAft>
              <a:spcPct val="35000"/>
            </a:spcAft>
            <a:buNone/>
          </a:pPr>
          <a:r>
            <a:rPr lang="en-GB" sz="2400" b="1" kern="1200" dirty="0"/>
            <a:t>C+ living healthily as per present prescription </a:t>
          </a:r>
        </a:p>
      </dsp:txBody>
      <dsp:txXfrm rot="5400000">
        <a:off x="-1" y="1"/>
        <a:ext cx="3447902" cy="1524368"/>
      </dsp:txXfrm>
    </dsp:sp>
    <dsp:sp modelId="{1BEAC5B6-0899-F64C-854F-4AEE305E53F5}">
      <dsp:nvSpPr>
        <dsp:cNvPr id="0" name=""/>
        <dsp:cNvSpPr/>
      </dsp:nvSpPr>
      <dsp:spPr>
        <a:xfrm>
          <a:off x="3394735" y="0"/>
          <a:ext cx="3447902" cy="2032492"/>
        </a:xfrm>
        <a:prstGeom prst="round1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t>A </a:t>
          </a:r>
        </a:p>
        <a:p>
          <a:pPr marL="0" lvl="0" indent="0" algn="ctr" defTabSz="1066800">
            <a:lnSpc>
              <a:spcPct val="90000"/>
            </a:lnSpc>
            <a:spcBef>
              <a:spcPct val="0"/>
            </a:spcBef>
            <a:spcAft>
              <a:spcPct val="35000"/>
            </a:spcAft>
            <a:buNone/>
          </a:pPr>
          <a:r>
            <a:rPr lang="en-GB" sz="2400" b="1" kern="1200" dirty="0"/>
            <a:t>Healthy environment</a:t>
          </a:r>
        </a:p>
      </dsp:txBody>
      <dsp:txXfrm>
        <a:off x="3394735" y="0"/>
        <a:ext cx="3447902" cy="1524368"/>
      </dsp:txXfrm>
    </dsp:sp>
    <dsp:sp modelId="{6F78232C-85DA-2842-9822-49BD6283DDCD}">
      <dsp:nvSpPr>
        <dsp:cNvPr id="0" name=""/>
        <dsp:cNvSpPr/>
      </dsp:nvSpPr>
      <dsp:spPr>
        <a:xfrm rot="10800000">
          <a:off x="0" y="2032492"/>
          <a:ext cx="3447902" cy="2032492"/>
        </a:xfrm>
        <a:prstGeom prst="round1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t>B</a:t>
          </a:r>
        </a:p>
        <a:p>
          <a:pPr marL="0" lvl="0" indent="0" algn="ctr" defTabSz="1066800">
            <a:lnSpc>
              <a:spcPct val="90000"/>
            </a:lnSpc>
            <a:spcBef>
              <a:spcPct val="0"/>
            </a:spcBef>
            <a:spcAft>
              <a:spcPct val="35000"/>
            </a:spcAft>
            <a:buNone/>
          </a:pPr>
          <a:r>
            <a:rPr lang="en-GB" sz="2400" b="1" kern="1200" dirty="0"/>
            <a:t>A+ no overtly sick individual </a:t>
          </a:r>
        </a:p>
      </dsp:txBody>
      <dsp:txXfrm rot="10800000">
        <a:off x="0" y="2540615"/>
        <a:ext cx="3447902" cy="1524368"/>
      </dsp:txXfrm>
    </dsp:sp>
    <dsp:sp modelId="{A3F50891-F4EF-C748-A064-3EC60FC8603F}">
      <dsp:nvSpPr>
        <dsp:cNvPr id="0" name=""/>
        <dsp:cNvSpPr/>
      </dsp:nvSpPr>
      <dsp:spPr>
        <a:xfrm rot="5400000">
          <a:off x="4155607" y="1324786"/>
          <a:ext cx="2032492" cy="3447902"/>
        </a:xfrm>
        <a:prstGeom prst="round1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b="1" kern="1200" dirty="0"/>
            <a:t>C</a:t>
          </a:r>
        </a:p>
        <a:p>
          <a:pPr marL="0" lvl="0" indent="0" algn="ctr" defTabSz="1066800">
            <a:lnSpc>
              <a:spcPct val="90000"/>
            </a:lnSpc>
            <a:spcBef>
              <a:spcPct val="0"/>
            </a:spcBef>
            <a:spcAft>
              <a:spcPct val="35000"/>
            </a:spcAft>
            <a:buNone/>
          </a:pPr>
          <a:r>
            <a:rPr lang="en-GB" sz="2400" b="1" kern="1200" dirty="0"/>
            <a:t>Demonstrated longevity </a:t>
          </a:r>
        </a:p>
      </dsp:txBody>
      <dsp:txXfrm rot="-5400000">
        <a:off x="3447902" y="2540615"/>
        <a:ext cx="3447902" cy="1524368"/>
      </dsp:txXfrm>
    </dsp:sp>
    <dsp:sp modelId="{10FB8AB3-34A7-6B49-88B8-564FD960BDD0}">
      <dsp:nvSpPr>
        <dsp:cNvPr id="0" name=""/>
        <dsp:cNvSpPr/>
      </dsp:nvSpPr>
      <dsp:spPr>
        <a:xfrm>
          <a:off x="2413531" y="1524368"/>
          <a:ext cx="2068741" cy="1016246"/>
        </a:xfrm>
        <a:prstGeom prst="roundRect">
          <a:avLst/>
        </a:prstGeom>
        <a:gradFill rotWithShape="0">
          <a:gsLst>
            <a:gs pos="0">
              <a:schemeClr val="accent2">
                <a:tint val="40000"/>
                <a:hueOff val="0"/>
                <a:satOff val="0"/>
                <a:lumOff val="0"/>
                <a:alphaOff val="0"/>
                <a:lumMod val="110000"/>
                <a:satMod val="105000"/>
                <a:tint val="67000"/>
              </a:schemeClr>
            </a:gs>
            <a:gs pos="50000">
              <a:schemeClr val="accent2">
                <a:tint val="40000"/>
                <a:hueOff val="0"/>
                <a:satOff val="0"/>
                <a:lumOff val="0"/>
                <a:alphaOff val="0"/>
                <a:lumMod val="105000"/>
                <a:satMod val="103000"/>
                <a:tint val="73000"/>
              </a:schemeClr>
            </a:gs>
            <a:gs pos="100000">
              <a:schemeClr val="accent2">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b="1" kern="1200" dirty="0"/>
            <a:t>Healthy</a:t>
          </a:r>
        </a:p>
      </dsp:txBody>
      <dsp:txXfrm>
        <a:off x="2463140" y="1573977"/>
        <a:ext cx="1969523" cy="917028"/>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18387-BF23-D99C-7C30-401B1C0E19D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85565FD-C1A0-3B31-6CD8-DF948EFA2C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746AC7C-98FA-A154-FDC7-1320B80767FB}"/>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5" name="Footer Placeholder 4">
            <a:extLst>
              <a:ext uri="{FF2B5EF4-FFF2-40B4-BE49-F238E27FC236}">
                <a16:creationId xmlns:a16="http://schemas.microsoft.com/office/drawing/2014/main" id="{2B358418-72A5-D43C-0709-C27C3BED8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110AA-5E81-0966-E7D5-F5EF4D5B10CA}"/>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130150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1C1B-6EA1-9A0C-462C-E8657A4662A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A1E6B16-5681-07BD-0A87-9A8376CA361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2B45DA9-A63F-1FC0-F056-E4658E07AB16}"/>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5" name="Footer Placeholder 4">
            <a:extLst>
              <a:ext uri="{FF2B5EF4-FFF2-40B4-BE49-F238E27FC236}">
                <a16:creationId xmlns:a16="http://schemas.microsoft.com/office/drawing/2014/main" id="{29982F15-735C-E34D-C44D-D1975CFB2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95A0C-AB29-7203-B9BF-FB86F5F00557}"/>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465886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D9693D-1BBD-1E1A-E383-6573844F5B6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2FB1B99-45D2-700F-B3B8-BCDC945A08C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B87963D-1D48-30DB-5A88-54454E8AF44D}"/>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5" name="Footer Placeholder 4">
            <a:extLst>
              <a:ext uri="{FF2B5EF4-FFF2-40B4-BE49-F238E27FC236}">
                <a16:creationId xmlns:a16="http://schemas.microsoft.com/office/drawing/2014/main" id="{54B14A3B-B300-3123-4A8C-464476410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4FA24-EBAE-E871-89BD-43E358A31ADD}"/>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4057456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27CC-7A89-0201-8B23-AEFABE64312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CB39592-E428-B621-60A6-929A635B852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F1DEA6-5FC6-EF9C-C893-301EFCED7C27}"/>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5" name="Footer Placeholder 4">
            <a:extLst>
              <a:ext uri="{FF2B5EF4-FFF2-40B4-BE49-F238E27FC236}">
                <a16:creationId xmlns:a16="http://schemas.microsoft.com/office/drawing/2014/main" id="{F35C8EFE-E82E-E70B-B901-A1770DA67F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681DE-4C2C-5313-F0E9-7C4350EA0723}"/>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627987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C8F68-222F-D901-A2CF-5CE5CE4C672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9DF037C-615B-96A6-081A-146DDCF9E8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CD431EC-9A53-38D0-90A9-ACE8162DA796}"/>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5" name="Footer Placeholder 4">
            <a:extLst>
              <a:ext uri="{FF2B5EF4-FFF2-40B4-BE49-F238E27FC236}">
                <a16:creationId xmlns:a16="http://schemas.microsoft.com/office/drawing/2014/main" id="{E42D0D09-C52F-7D81-0F64-5102F7EF77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C97E9-5CDE-1436-BE0D-40782D19C703}"/>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4175313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7D1EF-E529-6232-CFFD-F443594F5A8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E323A3A-47CC-D344-FAF1-93BCEBCF3B7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BF1F425-BC54-8C9E-F15C-94538394919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7973A40-9053-EDFD-CF23-1ED24ED0E87A}"/>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6" name="Footer Placeholder 5">
            <a:extLst>
              <a:ext uri="{FF2B5EF4-FFF2-40B4-BE49-F238E27FC236}">
                <a16:creationId xmlns:a16="http://schemas.microsoft.com/office/drawing/2014/main" id="{881D768E-1AFF-BE59-EB9C-D5EDB3FE8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C1EFAB-368E-D15A-154A-12BCD86A0B60}"/>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4294502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07CE0-6E3D-FBF5-A2A4-0BD68238D76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91D6B14-0DBC-4D4A-B137-2624110678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7D0151F-2826-183F-CC54-CB7FBD15B5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C4D8918-94B0-6B10-17BB-CE599B3135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C9BAC2B-ED37-CFBB-4258-B150ACD050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324C926-C26C-8A51-5FEE-6ABBE6324A36}"/>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8" name="Footer Placeholder 7">
            <a:extLst>
              <a:ext uri="{FF2B5EF4-FFF2-40B4-BE49-F238E27FC236}">
                <a16:creationId xmlns:a16="http://schemas.microsoft.com/office/drawing/2014/main" id="{183389FD-EE0D-BA7F-EB6E-DA46346CB4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2F3980-7950-1B1A-58D9-28221E7B07AF}"/>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156889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7549-857C-AA88-653D-A68AAE488A7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9FDB405-538A-AAD5-438B-83C38764AECA}"/>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4" name="Footer Placeholder 3">
            <a:extLst>
              <a:ext uri="{FF2B5EF4-FFF2-40B4-BE49-F238E27FC236}">
                <a16:creationId xmlns:a16="http://schemas.microsoft.com/office/drawing/2014/main" id="{D38C1849-6A53-A92A-2019-11928DA97F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8043F0-30DF-4A81-4674-68CFF15CC04D}"/>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4025648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71CAB1-1B52-19DE-3155-EEBD97EC021E}"/>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3" name="Footer Placeholder 2">
            <a:extLst>
              <a:ext uri="{FF2B5EF4-FFF2-40B4-BE49-F238E27FC236}">
                <a16:creationId xmlns:a16="http://schemas.microsoft.com/office/drawing/2014/main" id="{1A333375-4554-6D40-2410-9A7598F350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19EFEA-52BE-C1E3-27A7-00391F524547}"/>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3178166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D9B8E-6130-C05F-0362-7E6FB34F6D7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3A313A7-B87A-E55E-93D4-4C29ED521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BA95C91-979D-DE6D-93F4-8918273E3D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6EE56C0-19F9-460D-33BD-C6C5D7ED119D}"/>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6" name="Footer Placeholder 5">
            <a:extLst>
              <a:ext uri="{FF2B5EF4-FFF2-40B4-BE49-F238E27FC236}">
                <a16:creationId xmlns:a16="http://schemas.microsoft.com/office/drawing/2014/main" id="{A3A1898E-5806-3305-5D57-111C25C09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7D6DD-2029-0CF9-6EB9-37D97F4AFB61}"/>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1545310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BF007-DFA6-704B-8CED-8F77A89A00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FA99CB7-D92E-62A6-C701-9637B094F0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CDAC1-8C91-6F6E-B2D7-22A4E1514E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C9AD69-81BC-21E9-333F-1A56E45C3D8D}"/>
              </a:ext>
            </a:extLst>
          </p:cNvPr>
          <p:cNvSpPr>
            <a:spLocks noGrp="1"/>
          </p:cNvSpPr>
          <p:nvPr>
            <p:ph type="dt" sz="half" idx="10"/>
          </p:nvPr>
        </p:nvSpPr>
        <p:spPr/>
        <p:txBody>
          <a:bodyPr/>
          <a:lstStyle/>
          <a:p>
            <a:fld id="{DC320190-C4DA-FF4D-8AA2-2D235BAEBB3A}" type="datetimeFigureOut">
              <a:rPr lang="en-US" smtClean="0"/>
              <a:t>9/6/22</a:t>
            </a:fld>
            <a:endParaRPr lang="en-US"/>
          </a:p>
        </p:txBody>
      </p:sp>
      <p:sp>
        <p:nvSpPr>
          <p:cNvPr id="6" name="Footer Placeholder 5">
            <a:extLst>
              <a:ext uri="{FF2B5EF4-FFF2-40B4-BE49-F238E27FC236}">
                <a16:creationId xmlns:a16="http://schemas.microsoft.com/office/drawing/2014/main" id="{9F3065F3-DE6C-3CBF-712B-ABBF816BC7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AF08F-F316-4A07-530D-E151236B40B6}"/>
              </a:ext>
            </a:extLst>
          </p:cNvPr>
          <p:cNvSpPr>
            <a:spLocks noGrp="1"/>
          </p:cNvSpPr>
          <p:nvPr>
            <p:ph type="sldNum" sz="quarter" idx="12"/>
          </p:nvPr>
        </p:nvSpPr>
        <p:spPr/>
        <p:txBody>
          <a:bodyPr/>
          <a:lstStyle/>
          <a:p>
            <a:fld id="{CF3877DE-5EAA-074E-945A-210DF9E3B14A}" type="slidenum">
              <a:rPr lang="en-US" smtClean="0"/>
              <a:t>‹#›</a:t>
            </a:fld>
            <a:endParaRPr lang="en-US"/>
          </a:p>
        </p:txBody>
      </p:sp>
    </p:spTree>
    <p:extLst>
      <p:ext uri="{BB962C8B-B14F-4D97-AF65-F5344CB8AC3E}">
        <p14:creationId xmlns:p14="http://schemas.microsoft.com/office/powerpoint/2010/main" val="1840494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C12FDE-DE07-E167-DE89-95EA1F36E8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7AB82E-7981-86BB-D31E-39AB4C1C56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9ED7D8-F3E4-4992-F0F2-7D79AB924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20190-C4DA-FF4D-8AA2-2D235BAEBB3A}" type="datetimeFigureOut">
              <a:rPr lang="en-US" smtClean="0"/>
              <a:t>9/6/22</a:t>
            </a:fld>
            <a:endParaRPr lang="en-US"/>
          </a:p>
        </p:txBody>
      </p:sp>
      <p:sp>
        <p:nvSpPr>
          <p:cNvPr id="5" name="Footer Placeholder 4">
            <a:extLst>
              <a:ext uri="{FF2B5EF4-FFF2-40B4-BE49-F238E27FC236}">
                <a16:creationId xmlns:a16="http://schemas.microsoft.com/office/drawing/2014/main" id="{273BFAC4-C5EA-4127-DD38-E60E1C9F75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33D9F6-6D2E-4FFD-0D34-D5B9AAF9A0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877DE-5EAA-074E-945A-210DF9E3B14A}" type="slidenum">
              <a:rPr lang="en-US" smtClean="0"/>
              <a:t>‹#›</a:t>
            </a:fld>
            <a:endParaRPr lang="en-US"/>
          </a:p>
        </p:txBody>
      </p:sp>
    </p:spTree>
    <p:extLst>
      <p:ext uri="{BB962C8B-B14F-4D97-AF65-F5344CB8AC3E}">
        <p14:creationId xmlns:p14="http://schemas.microsoft.com/office/powerpoint/2010/main" val="3654975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indianpediatrics.net/jan2014/jan-37-43.ht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5404D-FB84-2F85-BDAE-3153187B3A3E}"/>
              </a:ext>
            </a:extLst>
          </p:cNvPr>
          <p:cNvSpPr>
            <a:spLocks noGrp="1"/>
          </p:cNvSpPr>
          <p:nvPr>
            <p:ph type="ctrTitle"/>
          </p:nvPr>
        </p:nvSpPr>
        <p:spPr>
          <a:xfrm>
            <a:off x="1000125" y="1122363"/>
            <a:ext cx="10286999" cy="2387600"/>
          </a:xfrm>
        </p:spPr>
        <p:txBody>
          <a:bodyPr/>
          <a:lstStyle/>
          <a:p>
            <a:r>
              <a:rPr lang="en-US" b="1" dirty="0"/>
              <a:t>Anthropometry </a:t>
            </a:r>
            <a:br>
              <a:rPr lang="en-US" b="1" dirty="0"/>
            </a:br>
            <a:r>
              <a:rPr lang="en-US" b="1" dirty="0"/>
              <a:t>–The fundamentals </a:t>
            </a:r>
          </a:p>
        </p:txBody>
      </p:sp>
      <p:sp>
        <p:nvSpPr>
          <p:cNvPr id="3" name="Subtitle 2">
            <a:extLst>
              <a:ext uri="{FF2B5EF4-FFF2-40B4-BE49-F238E27FC236}">
                <a16:creationId xmlns:a16="http://schemas.microsoft.com/office/drawing/2014/main" id="{88AFC7E6-B6EF-B078-B6C9-9F80712304B5}"/>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10875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A2CC0-34BC-2126-18AD-0CF9ABA64EED}"/>
              </a:ext>
            </a:extLst>
          </p:cNvPr>
          <p:cNvSpPr>
            <a:spLocks noGrp="1"/>
          </p:cNvSpPr>
          <p:nvPr>
            <p:ph type="title"/>
          </p:nvPr>
        </p:nvSpPr>
        <p:spPr/>
        <p:txBody>
          <a:bodyPr/>
          <a:lstStyle/>
          <a:p>
            <a:r>
              <a:rPr lang="en-US" b="1" dirty="0"/>
              <a:t>Selection of the best indicator</a:t>
            </a:r>
          </a:p>
        </p:txBody>
      </p:sp>
      <p:sp>
        <p:nvSpPr>
          <p:cNvPr id="3" name="Content Placeholder 2">
            <a:extLst>
              <a:ext uri="{FF2B5EF4-FFF2-40B4-BE49-F238E27FC236}">
                <a16:creationId xmlns:a16="http://schemas.microsoft.com/office/drawing/2014/main" id="{AC2F5EF7-3ADA-F478-35A7-5FE97C4FCB5F}"/>
              </a:ext>
            </a:extLst>
          </p:cNvPr>
          <p:cNvSpPr>
            <a:spLocks noGrp="1"/>
          </p:cNvSpPr>
          <p:nvPr>
            <p:ph idx="1"/>
          </p:nvPr>
        </p:nvSpPr>
        <p:spPr/>
        <p:txBody>
          <a:bodyPr/>
          <a:lstStyle/>
          <a:p>
            <a:r>
              <a:rPr lang="en-US" dirty="0"/>
              <a:t>Objective of the indicator</a:t>
            </a:r>
          </a:p>
          <a:p>
            <a:r>
              <a:rPr lang="en-US" dirty="0"/>
              <a:t>Inherent property of  discrimination –</a:t>
            </a:r>
          </a:p>
          <a:p>
            <a:r>
              <a:rPr lang="en-US" dirty="0"/>
              <a:t>How cut-off are decided??????</a:t>
            </a:r>
          </a:p>
          <a:p>
            <a:r>
              <a:rPr lang="en-US" dirty="0"/>
              <a:t>Sen/</a:t>
            </a:r>
            <a:r>
              <a:rPr lang="en-US" dirty="0" err="1"/>
              <a:t>Sp</a:t>
            </a:r>
            <a:r>
              <a:rPr lang="en-US" dirty="0"/>
              <a:t>/PPV/NPV –what is important?</a:t>
            </a:r>
          </a:p>
          <a:p>
            <a:endParaRPr lang="en-US" dirty="0"/>
          </a:p>
          <a:p>
            <a:endParaRPr lang="en-US" dirty="0"/>
          </a:p>
          <a:p>
            <a:endParaRPr lang="en-US" dirty="0"/>
          </a:p>
          <a:p>
            <a:endParaRPr lang="en-US" dirty="0"/>
          </a:p>
        </p:txBody>
      </p:sp>
      <p:pic>
        <p:nvPicPr>
          <p:cNvPr id="5" name="Picture 4" descr="A picture containing diagram&#10;&#10;Description automatically generated">
            <a:extLst>
              <a:ext uri="{FF2B5EF4-FFF2-40B4-BE49-F238E27FC236}">
                <a16:creationId xmlns:a16="http://schemas.microsoft.com/office/drawing/2014/main" id="{2C180D86-19B4-F06D-FCBE-647542A9AE35}"/>
              </a:ext>
            </a:extLst>
          </p:cNvPr>
          <p:cNvPicPr>
            <a:picLocks noChangeAspect="1"/>
          </p:cNvPicPr>
          <p:nvPr/>
        </p:nvPicPr>
        <p:blipFill>
          <a:blip r:embed="rId2"/>
          <a:stretch>
            <a:fillRect/>
          </a:stretch>
        </p:blipFill>
        <p:spPr>
          <a:xfrm>
            <a:off x="6958012" y="1343025"/>
            <a:ext cx="5233987" cy="5514975"/>
          </a:xfrm>
          <a:prstGeom prst="rect">
            <a:avLst/>
          </a:prstGeom>
        </p:spPr>
      </p:pic>
    </p:spTree>
    <p:extLst>
      <p:ext uri="{BB962C8B-B14F-4D97-AF65-F5344CB8AC3E}">
        <p14:creationId xmlns:p14="http://schemas.microsoft.com/office/powerpoint/2010/main" val="322702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124C-A1DB-9E6E-6665-DA2B329E0724}"/>
              </a:ext>
            </a:extLst>
          </p:cNvPr>
          <p:cNvSpPr>
            <a:spLocks noGrp="1"/>
          </p:cNvSpPr>
          <p:nvPr>
            <p:ph type="title"/>
          </p:nvPr>
        </p:nvSpPr>
        <p:spPr/>
        <p:txBody>
          <a:bodyPr/>
          <a:lstStyle/>
          <a:p>
            <a:r>
              <a:rPr lang="en-US" b="1" dirty="0"/>
              <a:t>Reference Versus Standard</a:t>
            </a:r>
          </a:p>
        </p:txBody>
      </p:sp>
      <p:sp>
        <p:nvSpPr>
          <p:cNvPr id="3" name="Content Placeholder 2">
            <a:extLst>
              <a:ext uri="{FF2B5EF4-FFF2-40B4-BE49-F238E27FC236}">
                <a16:creationId xmlns:a16="http://schemas.microsoft.com/office/drawing/2014/main" id="{9B87D441-7D53-B5B8-C111-E47A2DB419F9}"/>
              </a:ext>
            </a:extLst>
          </p:cNvPr>
          <p:cNvSpPr>
            <a:spLocks noGrp="1"/>
          </p:cNvSpPr>
          <p:nvPr>
            <p:ph idx="1"/>
          </p:nvPr>
        </p:nvSpPr>
        <p:spPr/>
        <p:txBody>
          <a:bodyPr/>
          <a:lstStyle/>
          <a:p>
            <a:r>
              <a:rPr lang="en-US" b="1" dirty="0"/>
              <a:t>Reference =  Standard (TRUE or FALSE)</a:t>
            </a:r>
          </a:p>
          <a:p>
            <a:r>
              <a:rPr lang="en-US" b="1" dirty="0"/>
              <a:t>Example- Height distributions amongst children derived from </a:t>
            </a:r>
            <a:r>
              <a:rPr lang="en-US" b="1" dirty="0">
                <a:highlight>
                  <a:srgbClr val="FFFF00"/>
                </a:highlight>
              </a:rPr>
              <a:t>healthy</a:t>
            </a:r>
            <a:r>
              <a:rPr lang="en-US" b="1" dirty="0"/>
              <a:t> population </a:t>
            </a:r>
          </a:p>
          <a:p>
            <a:endParaRPr lang="en-US" b="1" dirty="0"/>
          </a:p>
          <a:p>
            <a:endParaRPr lang="en-US" b="1" dirty="0"/>
          </a:p>
          <a:p>
            <a:endParaRPr lang="en-US" dirty="0"/>
          </a:p>
        </p:txBody>
      </p:sp>
      <p:sp>
        <p:nvSpPr>
          <p:cNvPr id="4" name="Multiply 3">
            <a:extLst>
              <a:ext uri="{FF2B5EF4-FFF2-40B4-BE49-F238E27FC236}">
                <a16:creationId xmlns:a16="http://schemas.microsoft.com/office/drawing/2014/main" id="{CCEF3DDB-1383-5BE9-B5C4-5883D8FFD1D5}"/>
              </a:ext>
            </a:extLst>
          </p:cNvPr>
          <p:cNvSpPr/>
          <p:nvPr/>
        </p:nvSpPr>
        <p:spPr>
          <a:xfrm>
            <a:off x="2392325" y="1536405"/>
            <a:ext cx="871870" cy="1047307"/>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4E54F3C7-9D4C-ECAE-19B4-7BCBCA90E81E}"/>
              </a:ext>
            </a:extLst>
          </p:cNvPr>
          <p:cNvGraphicFramePr/>
          <p:nvPr>
            <p:extLst>
              <p:ext uri="{D42A27DB-BD31-4B8C-83A1-F6EECF244321}">
                <p14:modId xmlns:p14="http://schemas.microsoft.com/office/powerpoint/2010/main" val="990095305"/>
              </p:ext>
            </p:extLst>
          </p:nvPr>
        </p:nvGraphicFramePr>
        <p:xfrm>
          <a:off x="5296195" y="2790358"/>
          <a:ext cx="6895805" cy="4064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095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AC62-8E98-FE3A-690B-25B83D7478C9}"/>
              </a:ext>
            </a:extLst>
          </p:cNvPr>
          <p:cNvSpPr>
            <a:spLocks noGrp="1"/>
          </p:cNvSpPr>
          <p:nvPr>
            <p:ph type="title"/>
          </p:nvPr>
        </p:nvSpPr>
        <p:spPr/>
        <p:txBody>
          <a:bodyPr/>
          <a:lstStyle/>
          <a:p>
            <a:r>
              <a:rPr lang="en-US" b="1" dirty="0"/>
              <a:t>Criteria for reference population</a:t>
            </a:r>
          </a:p>
        </p:txBody>
      </p:sp>
      <p:sp>
        <p:nvSpPr>
          <p:cNvPr id="3" name="Content Placeholder 2">
            <a:extLst>
              <a:ext uri="{FF2B5EF4-FFF2-40B4-BE49-F238E27FC236}">
                <a16:creationId xmlns:a16="http://schemas.microsoft.com/office/drawing/2014/main" id="{3CD6E247-F508-226F-E1FA-586C392ABE61}"/>
              </a:ext>
            </a:extLst>
          </p:cNvPr>
          <p:cNvSpPr>
            <a:spLocks noGrp="1"/>
          </p:cNvSpPr>
          <p:nvPr>
            <p:ph idx="1"/>
          </p:nvPr>
        </p:nvSpPr>
        <p:spPr/>
        <p:txBody>
          <a:bodyPr>
            <a:normAutofit fontScale="85000" lnSpcReduction="20000"/>
          </a:bodyPr>
          <a:lstStyle/>
          <a:p>
            <a:r>
              <a:rPr lang="en-US" dirty="0"/>
              <a:t>&gt;200 participants from each age and both sex</a:t>
            </a:r>
          </a:p>
          <a:p>
            <a:pPr marL="0" indent="0">
              <a:buNone/>
            </a:pPr>
            <a:endParaRPr lang="en-US" dirty="0"/>
          </a:p>
          <a:p>
            <a:r>
              <a:rPr lang="en-US" dirty="0"/>
              <a:t>cross sectional data longitudinal extrapolation?</a:t>
            </a:r>
          </a:p>
          <a:p>
            <a:endParaRPr lang="en-US" dirty="0"/>
          </a:p>
          <a:p>
            <a:r>
              <a:rPr lang="en-IN" dirty="0"/>
              <a:t>“………the World Health Organization has completed measurements and analysis for a </a:t>
            </a:r>
            <a:r>
              <a:rPr lang="en-IN" b="1" dirty="0"/>
              <a:t>new reference population </a:t>
            </a:r>
            <a:r>
              <a:rPr lang="en-IN" dirty="0"/>
              <a:t>of children living in </a:t>
            </a:r>
            <a:r>
              <a:rPr lang="en-IN" b="1" dirty="0"/>
              <a:t>six countries (Brazil, United States, Norway, Ghana, Oman, and India)</a:t>
            </a:r>
            <a:r>
              <a:rPr lang="en-IN" dirty="0"/>
              <a:t>. </a:t>
            </a:r>
            <a:r>
              <a:rPr lang="en-IN" i="1" dirty="0">
                <a:highlight>
                  <a:srgbClr val="FFFF00"/>
                </a:highlight>
              </a:rPr>
              <a:t>Unlike in the first reference population, children in the new reference population were closely monitored to ensure they had optimal nutrition and health. For example, they were all exclusively breastfed for at least 4 months and were up-to-date on their vaccinations</a:t>
            </a:r>
            <a:r>
              <a:rPr lang="en-IN" dirty="0">
                <a:highlight>
                  <a:srgbClr val="FFFF00"/>
                </a:highlight>
              </a:rPr>
              <a:t>. </a:t>
            </a:r>
            <a:r>
              <a:rPr lang="en-IN" dirty="0"/>
              <a:t>As a result, these children are thought to demonstrate the ideal growth possible in young children. </a:t>
            </a:r>
            <a:r>
              <a:rPr lang="en-IN" b="1" u="sng" dirty="0"/>
              <a:t>For this reason, this population is often called a standard population instead of a reference population.”</a:t>
            </a:r>
            <a:endParaRPr lang="en-US" b="1" u="sng" dirty="0"/>
          </a:p>
          <a:p>
            <a:endParaRPr lang="en-US" dirty="0"/>
          </a:p>
          <a:p>
            <a:endParaRPr lang="en-US" dirty="0"/>
          </a:p>
        </p:txBody>
      </p:sp>
    </p:spTree>
    <p:extLst>
      <p:ext uri="{BB962C8B-B14F-4D97-AF65-F5344CB8AC3E}">
        <p14:creationId xmlns:p14="http://schemas.microsoft.com/office/powerpoint/2010/main" val="87391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EF330-FF2E-4286-40C2-EDC51753360F}"/>
              </a:ext>
            </a:extLst>
          </p:cNvPr>
          <p:cNvSpPr>
            <a:spLocks noGrp="1"/>
          </p:cNvSpPr>
          <p:nvPr>
            <p:ph type="title"/>
          </p:nvPr>
        </p:nvSpPr>
        <p:spPr/>
        <p:txBody>
          <a:bodyPr/>
          <a:lstStyle/>
          <a:p>
            <a:r>
              <a:rPr lang="en-US" b="1" dirty="0"/>
              <a:t>How these reference centile curves are obtained?</a:t>
            </a:r>
          </a:p>
        </p:txBody>
      </p:sp>
      <p:sp>
        <p:nvSpPr>
          <p:cNvPr id="3" name="Content Placeholder 2">
            <a:extLst>
              <a:ext uri="{FF2B5EF4-FFF2-40B4-BE49-F238E27FC236}">
                <a16:creationId xmlns:a16="http://schemas.microsoft.com/office/drawing/2014/main" id="{0DA70D0F-C875-3EFD-FEBC-97FFA3DBDE4E}"/>
              </a:ext>
            </a:extLst>
          </p:cNvPr>
          <p:cNvSpPr>
            <a:spLocks noGrp="1"/>
          </p:cNvSpPr>
          <p:nvPr>
            <p:ph idx="1"/>
          </p:nvPr>
        </p:nvSpPr>
        <p:spPr/>
        <p:txBody>
          <a:bodyPr/>
          <a:lstStyle/>
          <a:p>
            <a:r>
              <a:rPr lang="en-IN" u="sng">
                <a:hlinkClick r:id="rId2"/>
              </a:rPr>
              <a:t>Demystifying LMS and BCPE Methods of Centile Estimation </a:t>
            </a:r>
          </a:p>
          <a:p>
            <a:pPr marL="0" indent="0">
              <a:buNone/>
            </a:pPr>
            <a:endParaRPr lang="en-US" dirty="0"/>
          </a:p>
        </p:txBody>
      </p:sp>
    </p:spTree>
    <p:extLst>
      <p:ext uri="{BB962C8B-B14F-4D97-AF65-F5344CB8AC3E}">
        <p14:creationId xmlns:p14="http://schemas.microsoft.com/office/powerpoint/2010/main" val="171432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F17B-8B31-5C91-1E21-EF622FA6DFF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D4698B3-6E14-F307-B39F-FEBEDAF08E83}"/>
              </a:ext>
            </a:extLst>
          </p:cNvPr>
          <p:cNvSpPr>
            <a:spLocks noGrp="1"/>
          </p:cNvSpPr>
          <p:nvPr>
            <p:ph idx="1"/>
          </p:nvPr>
        </p:nvSpPr>
        <p:spPr/>
        <p:txBody>
          <a:bodyPr/>
          <a:lstStyle/>
          <a:p>
            <a:r>
              <a:rPr lang="en-US" dirty="0"/>
              <a:t>Universally applicable, inexpensive and non -invasive method </a:t>
            </a:r>
          </a:p>
          <a:p>
            <a:pPr marL="0" indent="0">
              <a:buNone/>
            </a:pPr>
            <a:endParaRPr lang="en-US" dirty="0"/>
          </a:p>
          <a:p>
            <a:r>
              <a:rPr lang="en-US" dirty="0"/>
              <a:t>For assessing size, proportion and composition of human body</a:t>
            </a:r>
          </a:p>
          <a:p>
            <a:endParaRPr lang="en-US" dirty="0"/>
          </a:p>
          <a:p>
            <a:r>
              <a:rPr lang="en-US" dirty="0"/>
              <a:t>Marker overall welfare larger level-predict performance ,health and survival of a population </a:t>
            </a:r>
          </a:p>
          <a:p>
            <a:endParaRPr lang="en-US" dirty="0"/>
          </a:p>
          <a:p>
            <a:endParaRPr lang="en-US" dirty="0"/>
          </a:p>
          <a:p>
            <a:endParaRPr lang="en-US" dirty="0"/>
          </a:p>
        </p:txBody>
      </p:sp>
    </p:spTree>
    <p:extLst>
      <p:ext uri="{BB962C8B-B14F-4D97-AF65-F5344CB8AC3E}">
        <p14:creationId xmlns:p14="http://schemas.microsoft.com/office/powerpoint/2010/main" val="2352705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6249-8DA9-8F17-B4C6-1A5E1A9A7B74}"/>
              </a:ext>
            </a:extLst>
          </p:cNvPr>
          <p:cNvSpPr>
            <a:spLocks noGrp="1"/>
          </p:cNvSpPr>
          <p:nvPr>
            <p:ph type="title"/>
          </p:nvPr>
        </p:nvSpPr>
        <p:spPr>
          <a:xfrm>
            <a:off x="26602" y="93507"/>
            <a:ext cx="10515600" cy="1325563"/>
          </a:xfrm>
        </p:spPr>
        <p:txBody>
          <a:bodyPr/>
          <a:lstStyle/>
          <a:p>
            <a:r>
              <a:rPr lang="en-US" dirty="0"/>
              <a:t>Levels- body composition </a:t>
            </a:r>
          </a:p>
        </p:txBody>
      </p:sp>
      <p:pic>
        <p:nvPicPr>
          <p:cNvPr id="5" name="Content Placeholder 4">
            <a:extLst>
              <a:ext uri="{FF2B5EF4-FFF2-40B4-BE49-F238E27FC236}">
                <a16:creationId xmlns:a16="http://schemas.microsoft.com/office/drawing/2014/main" id="{C8497AFB-CC23-D4F5-7792-99190953B2C2}"/>
              </a:ext>
            </a:extLst>
          </p:cNvPr>
          <p:cNvPicPr>
            <a:picLocks noGrp="1" noChangeAspect="1"/>
          </p:cNvPicPr>
          <p:nvPr>
            <p:ph idx="1"/>
          </p:nvPr>
        </p:nvPicPr>
        <p:blipFill>
          <a:blip r:embed="rId2"/>
          <a:stretch>
            <a:fillRect/>
          </a:stretch>
        </p:blipFill>
        <p:spPr>
          <a:xfrm>
            <a:off x="386083" y="1721579"/>
            <a:ext cx="5371780" cy="4771295"/>
          </a:xfrm>
        </p:spPr>
      </p:pic>
      <p:pic>
        <p:nvPicPr>
          <p:cNvPr id="6" name="Content Placeholder 4" descr="Diagram&#10;&#10;Description automatically generated">
            <a:extLst>
              <a:ext uri="{FF2B5EF4-FFF2-40B4-BE49-F238E27FC236}">
                <a16:creationId xmlns:a16="http://schemas.microsoft.com/office/drawing/2014/main" id="{39C24E82-A649-C75B-F810-4FDDA47E8342}"/>
              </a:ext>
            </a:extLst>
          </p:cNvPr>
          <p:cNvPicPr>
            <a:picLocks noChangeAspect="1"/>
          </p:cNvPicPr>
          <p:nvPr/>
        </p:nvPicPr>
        <p:blipFill>
          <a:blip r:embed="rId3"/>
          <a:stretch>
            <a:fillRect/>
          </a:stretch>
        </p:blipFill>
        <p:spPr>
          <a:xfrm>
            <a:off x="6772939" y="496888"/>
            <a:ext cx="5032978" cy="6124574"/>
          </a:xfrm>
          <a:prstGeom prst="rect">
            <a:avLst/>
          </a:prstGeom>
        </p:spPr>
      </p:pic>
      <p:sp>
        <p:nvSpPr>
          <p:cNvPr id="8" name="Triangle 7">
            <a:extLst>
              <a:ext uri="{FF2B5EF4-FFF2-40B4-BE49-F238E27FC236}">
                <a16:creationId xmlns:a16="http://schemas.microsoft.com/office/drawing/2014/main" id="{27207953-ADC9-E550-38EC-90A04723B67E}"/>
              </a:ext>
            </a:extLst>
          </p:cNvPr>
          <p:cNvSpPr/>
          <p:nvPr/>
        </p:nvSpPr>
        <p:spPr>
          <a:xfrm>
            <a:off x="5841753" y="810030"/>
            <a:ext cx="1142807" cy="751144"/>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Age </a:t>
            </a:r>
          </a:p>
        </p:txBody>
      </p:sp>
      <p:sp>
        <p:nvSpPr>
          <p:cNvPr id="9" name="Triangle 8">
            <a:extLst>
              <a:ext uri="{FF2B5EF4-FFF2-40B4-BE49-F238E27FC236}">
                <a16:creationId xmlns:a16="http://schemas.microsoft.com/office/drawing/2014/main" id="{5FBB08F7-B43B-8817-C79F-BFA3E6E575F0}"/>
              </a:ext>
            </a:extLst>
          </p:cNvPr>
          <p:cNvSpPr/>
          <p:nvPr/>
        </p:nvSpPr>
        <p:spPr>
          <a:xfrm>
            <a:off x="5364601" y="1509708"/>
            <a:ext cx="2135949" cy="1325563"/>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Disease </a:t>
            </a:r>
          </a:p>
        </p:txBody>
      </p:sp>
      <p:sp>
        <p:nvSpPr>
          <p:cNvPr id="10" name="Oval 9">
            <a:extLst>
              <a:ext uri="{FF2B5EF4-FFF2-40B4-BE49-F238E27FC236}">
                <a16:creationId xmlns:a16="http://schemas.microsoft.com/office/drawing/2014/main" id="{452FADA9-004D-EB9B-747C-A277F78497DF}"/>
              </a:ext>
            </a:extLst>
          </p:cNvPr>
          <p:cNvSpPr/>
          <p:nvPr/>
        </p:nvSpPr>
        <p:spPr>
          <a:xfrm>
            <a:off x="5053914" y="2835271"/>
            <a:ext cx="2718486" cy="337339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Stable quantitative relationship and proportion </a:t>
            </a:r>
          </a:p>
        </p:txBody>
      </p:sp>
    </p:spTree>
    <p:extLst>
      <p:ext uri="{BB962C8B-B14F-4D97-AF65-F5344CB8AC3E}">
        <p14:creationId xmlns:p14="http://schemas.microsoft.com/office/powerpoint/2010/main" val="9292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97BB-0CA4-364D-2E4C-F82F3643F6F3}"/>
              </a:ext>
            </a:extLst>
          </p:cNvPr>
          <p:cNvSpPr>
            <a:spLocks noGrp="1"/>
          </p:cNvSpPr>
          <p:nvPr>
            <p:ph type="title"/>
          </p:nvPr>
        </p:nvSpPr>
        <p:spPr/>
        <p:txBody>
          <a:bodyPr/>
          <a:lstStyle/>
          <a:p>
            <a:r>
              <a:rPr lang="en-US" b="1" dirty="0"/>
              <a:t>Measurement     Indices     Indicators </a:t>
            </a:r>
          </a:p>
        </p:txBody>
      </p:sp>
      <p:sp>
        <p:nvSpPr>
          <p:cNvPr id="8" name="Right Arrow 7">
            <a:extLst>
              <a:ext uri="{FF2B5EF4-FFF2-40B4-BE49-F238E27FC236}">
                <a16:creationId xmlns:a16="http://schemas.microsoft.com/office/drawing/2014/main" id="{3DFBF4AE-56D2-F58C-28BA-F72D5D4C1098}"/>
              </a:ext>
            </a:extLst>
          </p:cNvPr>
          <p:cNvSpPr/>
          <p:nvPr/>
        </p:nvSpPr>
        <p:spPr>
          <a:xfrm>
            <a:off x="4164226" y="910517"/>
            <a:ext cx="543698" cy="2347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37A4ED50-CE02-A4D0-FA3B-C5B0B33A9FCA}"/>
              </a:ext>
            </a:extLst>
          </p:cNvPr>
          <p:cNvSpPr/>
          <p:nvPr/>
        </p:nvSpPr>
        <p:spPr>
          <a:xfrm>
            <a:off x="6454345" y="910517"/>
            <a:ext cx="543698" cy="2347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4AEC705-6569-2047-9B8A-47212E926950}"/>
              </a:ext>
            </a:extLst>
          </p:cNvPr>
          <p:cNvSpPr>
            <a:spLocks noGrp="1"/>
          </p:cNvSpPr>
          <p:nvPr>
            <p:ph idx="1"/>
          </p:nvPr>
        </p:nvSpPr>
        <p:spPr>
          <a:xfrm>
            <a:off x="838200" y="1470454"/>
            <a:ext cx="10515600" cy="4706509"/>
          </a:xfrm>
        </p:spPr>
        <p:txBody>
          <a:bodyPr/>
          <a:lstStyle/>
          <a:p>
            <a:r>
              <a:rPr lang="en-US" b="1" dirty="0"/>
              <a:t>Weight &amp; Height        W/H</a:t>
            </a:r>
            <a:r>
              <a:rPr lang="en-US" b="1" baseline="30000" dirty="0"/>
              <a:t>2</a:t>
            </a:r>
            <a:r>
              <a:rPr lang="en-US" b="1" dirty="0"/>
              <a:t>          % of individual with a BMI &lt;18</a:t>
            </a:r>
          </a:p>
          <a:p>
            <a:endParaRPr lang="en-US" b="1" dirty="0"/>
          </a:p>
          <a:p>
            <a:endParaRPr lang="en-US" b="1" dirty="0"/>
          </a:p>
        </p:txBody>
      </p:sp>
      <p:sp>
        <p:nvSpPr>
          <p:cNvPr id="11" name="Right Arrow 10">
            <a:extLst>
              <a:ext uri="{FF2B5EF4-FFF2-40B4-BE49-F238E27FC236}">
                <a16:creationId xmlns:a16="http://schemas.microsoft.com/office/drawing/2014/main" id="{6466F8D0-7274-5E63-1FC8-CE8EE9ADECD1}"/>
              </a:ext>
            </a:extLst>
          </p:cNvPr>
          <p:cNvSpPr/>
          <p:nvPr/>
        </p:nvSpPr>
        <p:spPr>
          <a:xfrm>
            <a:off x="3620528" y="1569415"/>
            <a:ext cx="543698" cy="2347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5C02C754-6366-980F-04DA-A86839B5A151}"/>
              </a:ext>
            </a:extLst>
          </p:cNvPr>
          <p:cNvSpPr/>
          <p:nvPr/>
        </p:nvSpPr>
        <p:spPr>
          <a:xfrm>
            <a:off x="5181598" y="1609275"/>
            <a:ext cx="543698" cy="23477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14" name="Diagram 13">
            <a:extLst>
              <a:ext uri="{FF2B5EF4-FFF2-40B4-BE49-F238E27FC236}">
                <a16:creationId xmlns:a16="http://schemas.microsoft.com/office/drawing/2014/main" id="{B1F79B03-B1FA-BADE-C7F2-8A8F8433057E}"/>
              </a:ext>
            </a:extLst>
          </p:cNvPr>
          <p:cNvGraphicFramePr/>
          <p:nvPr>
            <p:extLst>
              <p:ext uri="{D42A27DB-BD31-4B8C-83A1-F6EECF244321}">
                <p14:modId xmlns:p14="http://schemas.microsoft.com/office/powerpoint/2010/main" val="678239968"/>
              </p:ext>
            </p:extLst>
          </p:nvPr>
        </p:nvGraphicFramePr>
        <p:xfrm>
          <a:off x="988541" y="2015847"/>
          <a:ext cx="9922475" cy="4567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9155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1743-1777-7C90-1AB4-4DAA8FC8C3A5}"/>
              </a:ext>
            </a:extLst>
          </p:cNvPr>
          <p:cNvSpPr>
            <a:spLocks noGrp="1"/>
          </p:cNvSpPr>
          <p:nvPr>
            <p:ph type="title"/>
          </p:nvPr>
        </p:nvSpPr>
        <p:spPr/>
        <p:txBody>
          <a:bodyPr/>
          <a:lstStyle/>
          <a:p>
            <a:r>
              <a:rPr lang="en-US" b="1" dirty="0"/>
              <a:t>Z- score</a:t>
            </a:r>
          </a:p>
        </p:txBody>
      </p:sp>
      <p:pic>
        <p:nvPicPr>
          <p:cNvPr id="4" name="Z-Scores, Standardization, and the Standard Normal Distribution (5.3).mp4" descr="Z-Scores, Standardization, and the Standard Normal Distribution (5.3).mp4">
            <a:hlinkClick r:id="" action="ppaction://media"/>
            <a:extLst>
              <a:ext uri="{FF2B5EF4-FFF2-40B4-BE49-F238E27FC236}">
                <a16:creationId xmlns:a16="http://schemas.microsoft.com/office/drawing/2014/main" id="{86C22E71-22C3-9777-0D50-583564F3A9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13911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2463-3480-71B8-26AE-F9ADBCC0010E}"/>
              </a:ext>
            </a:extLst>
          </p:cNvPr>
          <p:cNvSpPr>
            <a:spLocks noGrp="1"/>
          </p:cNvSpPr>
          <p:nvPr>
            <p:ph type="title"/>
          </p:nvPr>
        </p:nvSpPr>
        <p:spPr/>
        <p:txBody>
          <a:bodyPr/>
          <a:lstStyle/>
          <a:p>
            <a:r>
              <a:rPr lang="en-US" b="1"/>
              <a:t>Percentile </a:t>
            </a:r>
            <a:endParaRPr lang="en-US" b="1" dirty="0"/>
          </a:p>
        </p:txBody>
      </p:sp>
      <p:sp>
        <p:nvSpPr>
          <p:cNvPr id="3" name="Content Placeholder 2">
            <a:extLst>
              <a:ext uri="{FF2B5EF4-FFF2-40B4-BE49-F238E27FC236}">
                <a16:creationId xmlns:a16="http://schemas.microsoft.com/office/drawing/2014/main" id="{E3295789-53B3-6BC0-D245-A8B821CF7AF5}"/>
              </a:ext>
            </a:extLst>
          </p:cNvPr>
          <p:cNvSpPr>
            <a:spLocks noGrp="1"/>
          </p:cNvSpPr>
          <p:nvPr>
            <p:ph idx="1"/>
          </p:nvPr>
        </p:nvSpPr>
        <p:spPr>
          <a:xfrm>
            <a:off x="272460" y="1315840"/>
            <a:ext cx="11329662" cy="4493020"/>
          </a:xfrm>
        </p:spPr>
        <p:txBody>
          <a:bodyPr/>
          <a:lstStyle/>
          <a:p>
            <a:r>
              <a:rPr lang="en-US" dirty="0"/>
              <a:t>A  male child  / age 6 years /weight- 10</a:t>
            </a:r>
            <a:r>
              <a:rPr lang="en-US" baseline="30000" dirty="0"/>
              <a:t>th</a:t>
            </a:r>
            <a:r>
              <a:rPr lang="en-US" dirty="0"/>
              <a:t> Percentile</a:t>
            </a:r>
            <a:r>
              <a:rPr lang="en-US" b="1" dirty="0">
                <a:solidFill>
                  <a:srgbClr val="FF0000"/>
                </a:solidFill>
              </a:rPr>
              <a:t>???? </a:t>
            </a:r>
          </a:p>
          <a:p>
            <a:r>
              <a:rPr lang="en-US" dirty="0"/>
              <a:t>Clinical settings</a:t>
            </a:r>
          </a:p>
          <a:p>
            <a:endParaRPr lang="en-US" b="1" dirty="0">
              <a:solidFill>
                <a:srgbClr val="FF0000"/>
              </a:solidFill>
            </a:endParaRPr>
          </a:p>
          <a:p>
            <a:r>
              <a:rPr lang="en-US" b="1" dirty="0">
                <a:solidFill>
                  <a:srgbClr val="FF0000"/>
                </a:solidFill>
              </a:rPr>
              <a:t>Concerns-</a:t>
            </a:r>
            <a:endParaRPr lang="en-US" dirty="0"/>
          </a:p>
          <a:p>
            <a:pPr marL="0" indent="0">
              <a:buNone/>
            </a:pPr>
            <a:r>
              <a:rPr lang="en-US" sz="3200" b="1" dirty="0"/>
              <a:t> 1. </a:t>
            </a:r>
            <a:r>
              <a:rPr lang="en-US" sz="2000" b="1" dirty="0"/>
              <a:t>male child  / age 6 years /weight- 10</a:t>
            </a:r>
            <a:r>
              <a:rPr lang="en-US" sz="2000" b="1" baseline="30000" dirty="0"/>
              <a:t>th</a:t>
            </a:r>
            <a:r>
              <a:rPr lang="en-US" sz="2000" b="1" dirty="0"/>
              <a:t> Percentile= male child  / age 6 years /weight- 20</a:t>
            </a:r>
            <a:r>
              <a:rPr lang="en-US" sz="2000" b="1" baseline="30000" dirty="0"/>
              <a:t>th</a:t>
            </a:r>
            <a:r>
              <a:rPr lang="en-US" sz="2000" b="1" dirty="0"/>
              <a:t> Percentile =</a:t>
            </a:r>
          </a:p>
          <a:p>
            <a:pPr marL="0" indent="0">
              <a:buNone/>
            </a:pPr>
            <a:r>
              <a:rPr lang="en-US" sz="2000" b="1" dirty="0"/>
              <a:t>male child  / age 6 years /weight- 30</a:t>
            </a:r>
            <a:r>
              <a:rPr lang="en-US" sz="2000" b="1" baseline="30000" dirty="0"/>
              <a:t>th</a:t>
            </a:r>
            <a:r>
              <a:rPr lang="en-US" sz="2000" b="1" dirty="0"/>
              <a:t> Percentile</a:t>
            </a:r>
          </a:p>
          <a:p>
            <a:pPr marL="0" indent="0">
              <a:buNone/>
            </a:pPr>
            <a:r>
              <a:rPr lang="en-US" sz="1800" b="1" dirty="0"/>
              <a:t>(TRUE OR FALSE)</a:t>
            </a:r>
          </a:p>
          <a:p>
            <a:pPr marL="0" indent="0">
              <a:buNone/>
            </a:pPr>
            <a:r>
              <a:rPr lang="en-US" sz="1800" b="1" dirty="0"/>
              <a:t>…..inappropriate to calculate summary statistics </a:t>
            </a:r>
          </a:p>
          <a:p>
            <a:pPr marL="0" indent="0">
              <a:buNone/>
            </a:pPr>
            <a:r>
              <a:rPr lang="en-US" sz="1800" b="1" dirty="0"/>
              <a:t>2. The resistance of extremities </a:t>
            </a:r>
          </a:p>
          <a:p>
            <a:endParaRPr lang="en-US" b="1" dirty="0">
              <a:solidFill>
                <a:srgbClr val="FF0000"/>
              </a:solidFill>
            </a:endParaRPr>
          </a:p>
        </p:txBody>
      </p:sp>
      <p:pic>
        <p:nvPicPr>
          <p:cNvPr id="1026" name="Picture 2" descr="Standard Normal Distribution - MathBitsNotebook(A2 - CCSS Math)">
            <a:extLst>
              <a:ext uri="{FF2B5EF4-FFF2-40B4-BE49-F238E27FC236}">
                <a16:creationId xmlns:a16="http://schemas.microsoft.com/office/drawing/2014/main" id="{45C5CE8F-BD8C-2E02-D394-11028D1CA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4206" y="3880885"/>
            <a:ext cx="4407194" cy="297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4752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F4E9-9B68-5E45-F93A-92A8340A8F85}"/>
              </a:ext>
            </a:extLst>
          </p:cNvPr>
          <p:cNvSpPr>
            <a:spLocks noGrp="1"/>
          </p:cNvSpPr>
          <p:nvPr>
            <p:ph type="title"/>
          </p:nvPr>
        </p:nvSpPr>
        <p:spPr/>
        <p:txBody>
          <a:bodyPr/>
          <a:lstStyle/>
          <a:p>
            <a:r>
              <a:rPr lang="en-US" b="1" dirty="0"/>
              <a:t>Percentage of Median(POM)</a:t>
            </a:r>
          </a:p>
        </p:txBody>
      </p:sp>
      <p:sp>
        <p:nvSpPr>
          <p:cNvPr id="3" name="Content Placeholder 2">
            <a:extLst>
              <a:ext uri="{FF2B5EF4-FFF2-40B4-BE49-F238E27FC236}">
                <a16:creationId xmlns:a16="http://schemas.microsoft.com/office/drawing/2014/main" id="{157EA40F-F173-3219-79AB-F4B9658F8130}"/>
              </a:ext>
            </a:extLst>
          </p:cNvPr>
          <p:cNvSpPr>
            <a:spLocks noGrp="1"/>
          </p:cNvSpPr>
          <p:nvPr>
            <p:ph idx="1"/>
          </p:nvPr>
        </p:nvSpPr>
        <p:spPr/>
        <p:txBody>
          <a:bodyPr>
            <a:normAutofit fontScale="92500" lnSpcReduction="10000"/>
          </a:bodyPr>
          <a:lstStyle/>
          <a:p>
            <a:r>
              <a:rPr lang="en-US" dirty="0"/>
              <a:t>Ratio??</a:t>
            </a:r>
          </a:p>
          <a:p>
            <a:r>
              <a:rPr lang="en-US" dirty="0"/>
              <a:t>Numerator??</a:t>
            </a:r>
          </a:p>
          <a:p>
            <a:r>
              <a:rPr lang="en-US" dirty="0"/>
              <a:t>Denominator ??</a:t>
            </a:r>
          </a:p>
          <a:p>
            <a:endParaRPr lang="en-US" dirty="0"/>
          </a:p>
          <a:p>
            <a:pPr marL="0" indent="0">
              <a:buNone/>
            </a:pPr>
            <a:r>
              <a:rPr lang="en-US" dirty="0"/>
              <a:t>1 80% POM might be above or below -2 </a:t>
            </a:r>
            <a:r>
              <a:rPr lang="en-US" dirty="0" err="1"/>
              <a:t>Zscore</a:t>
            </a:r>
            <a:r>
              <a:rPr lang="en-US" dirty="0"/>
              <a:t> </a:t>
            </a:r>
          </a:p>
          <a:p>
            <a:pPr marL="0" indent="0">
              <a:buNone/>
            </a:pPr>
            <a:r>
              <a:rPr lang="en-US" sz="2400" b="1" dirty="0">
                <a:solidFill>
                  <a:srgbClr val="FF0000"/>
                </a:solidFill>
              </a:rPr>
              <a:t>(TRUE OR FALSE)</a:t>
            </a:r>
          </a:p>
          <a:p>
            <a:pPr marL="0" indent="0">
              <a:buNone/>
            </a:pPr>
            <a:r>
              <a:rPr lang="en-US" sz="2400" b="1" dirty="0">
                <a:solidFill>
                  <a:srgbClr val="FF0000"/>
                </a:solidFill>
              </a:rPr>
              <a:t>…..different classification of risk</a:t>
            </a:r>
          </a:p>
          <a:p>
            <a:pPr marL="0" indent="0">
              <a:buNone/>
            </a:pPr>
            <a:r>
              <a:rPr lang="en-US" dirty="0"/>
              <a:t>2 a cut off -2 Z score  for POM will be equal for W/H and H/age </a:t>
            </a:r>
          </a:p>
          <a:p>
            <a:pPr marL="0" indent="0">
              <a:buNone/>
            </a:pPr>
            <a:r>
              <a:rPr lang="en-US" sz="2400" b="1" dirty="0">
                <a:solidFill>
                  <a:srgbClr val="FF0000"/>
                </a:solidFill>
              </a:rPr>
              <a:t> (TRUE OR FALSE)</a:t>
            </a:r>
          </a:p>
          <a:p>
            <a:pPr marL="0" indent="0">
              <a:buNone/>
            </a:pPr>
            <a:r>
              <a:rPr lang="en-US" sz="2400" b="1" dirty="0">
                <a:solidFill>
                  <a:srgbClr val="FF0000"/>
                </a:solidFill>
              </a:rPr>
              <a:t>………typical cut offs are different for different population </a:t>
            </a:r>
          </a:p>
          <a:p>
            <a:endParaRPr lang="en-US" dirty="0"/>
          </a:p>
        </p:txBody>
      </p:sp>
    </p:spTree>
    <p:extLst>
      <p:ext uri="{BB962C8B-B14F-4D97-AF65-F5344CB8AC3E}">
        <p14:creationId xmlns:p14="http://schemas.microsoft.com/office/powerpoint/2010/main" val="376127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0A22-B95D-5215-8D17-821E00680EBF}"/>
              </a:ext>
            </a:extLst>
          </p:cNvPr>
          <p:cNvSpPr>
            <a:spLocks noGrp="1"/>
          </p:cNvSpPr>
          <p:nvPr>
            <p:ph type="title"/>
          </p:nvPr>
        </p:nvSpPr>
        <p:spPr/>
        <p:txBody>
          <a:bodyPr/>
          <a:lstStyle/>
          <a:p>
            <a:r>
              <a:rPr lang="en-US" b="1" dirty="0"/>
              <a:t>At a glance……..</a:t>
            </a:r>
          </a:p>
        </p:txBody>
      </p:sp>
      <p:graphicFrame>
        <p:nvGraphicFramePr>
          <p:cNvPr id="4" name="Table 4">
            <a:extLst>
              <a:ext uri="{FF2B5EF4-FFF2-40B4-BE49-F238E27FC236}">
                <a16:creationId xmlns:a16="http://schemas.microsoft.com/office/drawing/2014/main" id="{7051279A-0D60-E196-0AC5-0E993B1ACD25}"/>
              </a:ext>
            </a:extLst>
          </p:cNvPr>
          <p:cNvGraphicFramePr>
            <a:graphicFrameLocks noGrp="1"/>
          </p:cNvGraphicFramePr>
          <p:nvPr>
            <p:ph idx="1"/>
            <p:extLst>
              <p:ext uri="{D42A27DB-BD31-4B8C-83A1-F6EECF244321}">
                <p14:modId xmlns:p14="http://schemas.microsoft.com/office/powerpoint/2010/main" val="387130955"/>
              </p:ext>
            </p:extLst>
          </p:nvPr>
        </p:nvGraphicFramePr>
        <p:xfrm>
          <a:off x="838200" y="1825625"/>
          <a:ext cx="10177132" cy="3937444"/>
        </p:xfrm>
        <a:graphic>
          <a:graphicData uri="http://schemas.openxmlformats.org/drawingml/2006/table">
            <a:tbl>
              <a:tblPr firstRow="1" bandRow="1">
                <a:tableStyleId>{5C22544A-7EE6-4342-B048-85BDC9FD1C3A}</a:tableStyleId>
              </a:tblPr>
              <a:tblGrid>
                <a:gridCol w="4956544">
                  <a:extLst>
                    <a:ext uri="{9D8B030D-6E8A-4147-A177-3AD203B41FA5}">
                      <a16:colId xmlns:a16="http://schemas.microsoft.com/office/drawing/2014/main" val="3369540366"/>
                    </a:ext>
                  </a:extLst>
                </a:gridCol>
                <a:gridCol w="1499191">
                  <a:extLst>
                    <a:ext uri="{9D8B030D-6E8A-4147-A177-3AD203B41FA5}">
                      <a16:colId xmlns:a16="http://schemas.microsoft.com/office/drawing/2014/main" val="1392069176"/>
                    </a:ext>
                  </a:extLst>
                </a:gridCol>
                <a:gridCol w="1839432">
                  <a:extLst>
                    <a:ext uri="{9D8B030D-6E8A-4147-A177-3AD203B41FA5}">
                      <a16:colId xmlns:a16="http://schemas.microsoft.com/office/drawing/2014/main" val="1969091965"/>
                    </a:ext>
                  </a:extLst>
                </a:gridCol>
                <a:gridCol w="1881965">
                  <a:extLst>
                    <a:ext uri="{9D8B030D-6E8A-4147-A177-3AD203B41FA5}">
                      <a16:colId xmlns:a16="http://schemas.microsoft.com/office/drawing/2014/main" val="375616000"/>
                    </a:ext>
                  </a:extLst>
                </a:gridCol>
              </a:tblGrid>
              <a:tr h="734282">
                <a:tc>
                  <a:txBody>
                    <a:bodyPr/>
                    <a:lstStyle/>
                    <a:p>
                      <a:pPr algn="ctr"/>
                      <a:r>
                        <a:rPr lang="en-US" sz="2400" dirty="0"/>
                        <a:t>Traits</a:t>
                      </a:r>
                    </a:p>
                  </a:txBody>
                  <a:tcPr/>
                </a:tc>
                <a:tc>
                  <a:txBody>
                    <a:bodyPr/>
                    <a:lstStyle/>
                    <a:p>
                      <a:pPr algn="ctr"/>
                      <a:r>
                        <a:rPr lang="en-US" sz="2400" dirty="0"/>
                        <a:t>Z score</a:t>
                      </a:r>
                    </a:p>
                  </a:txBody>
                  <a:tcPr/>
                </a:tc>
                <a:tc>
                  <a:txBody>
                    <a:bodyPr/>
                    <a:lstStyle/>
                    <a:p>
                      <a:pPr algn="ctr"/>
                      <a:r>
                        <a:rPr lang="en-US" sz="2400" dirty="0"/>
                        <a:t>Percentile</a:t>
                      </a:r>
                    </a:p>
                  </a:txBody>
                  <a:tcPr/>
                </a:tc>
                <a:tc>
                  <a:txBody>
                    <a:bodyPr/>
                    <a:lstStyle/>
                    <a:p>
                      <a:pPr algn="ctr"/>
                      <a:r>
                        <a:rPr lang="en-US" sz="2400" dirty="0"/>
                        <a:t>Percent of Median </a:t>
                      </a:r>
                    </a:p>
                  </a:txBody>
                  <a:tcPr/>
                </a:tc>
                <a:extLst>
                  <a:ext uri="{0D108BD9-81ED-4DB2-BD59-A6C34878D82A}">
                    <a16:rowId xmlns:a16="http://schemas.microsoft.com/office/drawing/2014/main" val="796778143"/>
                  </a:ext>
                </a:extLst>
              </a:tr>
              <a:tr h="734282">
                <a:tc>
                  <a:txBody>
                    <a:bodyPr/>
                    <a:lstStyle/>
                    <a:p>
                      <a:pPr algn="ctr"/>
                      <a:r>
                        <a:rPr lang="en-US" sz="2400" dirty="0"/>
                        <a:t>Adherence to reference distribution </a:t>
                      </a:r>
                    </a:p>
                  </a:txBody>
                  <a:tcPr/>
                </a:tc>
                <a:tc>
                  <a:txBody>
                    <a:bodyPr/>
                    <a:lstStyle/>
                    <a:p>
                      <a:pPr algn="ctr"/>
                      <a:r>
                        <a:rPr lang="en-US" sz="2400" dirty="0">
                          <a:solidFill>
                            <a:schemeClr val="accent6">
                              <a:lumMod val="50000"/>
                            </a:schemeClr>
                          </a:solidFill>
                        </a:rPr>
                        <a:t>YES</a:t>
                      </a:r>
                    </a:p>
                  </a:txBody>
                  <a:tcPr/>
                </a:tc>
                <a:tc>
                  <a:txBody>
                    <a:bodyPr/>
                    <a:lstStyle/>
                    <a:p>
                      <a:pPr algn="ctr"/>
                      <a:r>
                        <a:rPr lang="en-US" sz="2400" dirty="0">
                          <a:solidFill>
                            <a:schemeClr val="accent6">
                              <a:lumMod val="50000"/>
                            </a:schemeClr>
                          </a:solidFill>
                        </a:rPr>
                        <a:t>YES</a:t>
                      </a:r>
                    </a:p>
                  </a:txBody>
                  <a:tcPr/>
                </a:tc>
                <a:tc>
                  <a:txBody>
                    <a:bodyPr/>
                    <a:lstStyle/>
                    <a:p>
                      <a:pPr algn="ctr"/>
                      <a:r>
                        <a:rPr lang="en-US" sz="2400" dirty="0">
                          <a:solidFill>
                            <a:srgbClr val="C00000"/>
                          </a:solidFill>
                        </a:rPr>
                        <a:t>NO</a:t>
                      </a:r>
                    </a:p>
                  </a:txBody>
                  <a:tcPr/>
                </a:tc>
                <a:extLst>
                  <a:ext uri="{0D108BD9-81ED-4DB2-BD59-A6C34878D82A}">
                    <a16:rowId xmlns:a16="http://schemas.microsoft.com/office/drawing/2014/main" val="1607193614"/>
                  </a:ext>
                </a:extLst>
              </a:tr>
              <a:tr h="734282">
                <a:tc>
                  <a:txBody>
                    <a:bodyPr/>
                    <a:lstStyle/>
                    <a:p>
                      <a:pPr algn="ctr"/>
                      <a:r>
                        <a:rPr lang="en-US" sz="2400" dirty="0"/>
                        <a:t>Linearity permitting summary statistics  </a:t>
                      </a:r>
                    </a:p>
                  </a:txBody>
                  <a:tcPr/>
                </a:tc>
                <a:tc>
                  <a:txBody>
                    <a:bodyPr/>
                    <a:lstStyle/>
                    <a:p>
                      <a:pPr algn="ctr"/>
                      <a:r>
                        <a:rPr lang="en-US" sz="2400" dirty="0">
                          <a:solidFill>
                            <a:schemeClr val="accent6">
                              <a:lumMod val="50000"/>
                            </a:schemeClr>
                          </a:solidFill>
                        </a:rPr>
                        <a:t>YES</a:t>
                      </a:r>
                    </a:p>
                  </a:txBody>
                  <a:tcPr/>
                </a:tc>
                <a:tc>
                  <a:txBody>
                    <a:bodyPr/>
                    <a:lstStyle/>
                    <a:p>
                      <a:pPr algn="ctr"/>
                      <a:r>
                        <a:rPr lang="en-US" sz="2400" dirty="0">
                          <a:solidFill>
                            <a:srgbClr val="C00000"/>
                          </a:solidFill>
                        </a:rPr>
                        <a:t>NO</a:t>
                      </a:r>
                    </a:p>
                  </a:txBody>
                  <a:tcPr/>
                </a:tc>
                <a:tc>
                  <a:txBody>
                    <a:bodyPr/>
                    <a:lstStyle/>
                    <a:p>
                      <a:pPr algn="ctr"/>
                      <a:r>
                        <a:rPr lang="en-US" sz="2400" dirty="0">
                          <a:solidFill>
                            <a:schemeClr val="accent6">
                              <a:lumMod val="50000"/>
                            </a:schemeClr>
                          </a:solidFill>
                        </a:rPr>
                        <a:t>YES</a:t>
                      </a:r>
                    </a:p>
                  </a:txBody>
                  <a:tcPr/>
                </a:tc>
                <a:extLst>
                  <a:ext uri="{0D108BD9-81ED-4DB2-BD59-A6C34878D82A}">
                    <a16:rowId xmlns:a16="http://schemas.microsoft.com/office/drawing/2014/main" val="3895305206"/>
                  </a:ext>
                </a:extLst>
              </a:tr>
              <a:tr h="734282">
                <a:tc>
                  <a:txBody>
                    <a:bodyPr/>
                    <a:lstStyle/>
                    <a:p>
                      <a:pPr algn="ctr"/>
                      <a:r>
                        <a:rPr lang="en-US" sz="2400" dirty="0"/>
                        <a:t>Uniform criteria across indices</a:t>
                      </a:r>
                    </a:p>
                  </a:txBody>
                  <a:tcPr/>
                </a:tc>
                <a:tc>
                  <a:txBody>
                    <a:bodyPr/>
                    <a:lstStyle/>
                    <a:p>
                      <a:pPr algn="ctr"/>
                      <a:r>
                        <a:rPr lang="en-US" sz="2400" dirty="0">
                          <a:solidFill>
                            <a:schemeClr val="accent6">
                              <a:lumMod val="50000"/>
                            </a:schemeClr>
                          </a:solidFill>
                        </a:rPr>
                        <a:t>YES</a:t>
                      </a:r>
                    </a:p>
                  </a:txBody>
                  <a:tcPr/>
                </a:tc>
                <a:tc>
                  <a:txBody>
                    <a:bodyPr/>
                    <a:lstStyle/>
                    <a:p>
                      <a:pPr algn="ctr"/>
                      <a:r>
                        <a:rPr lang="en-US" sz="2400" dirty="0">
                          <a:solidFill>
                            <a:schemeClr val="accent6">
                              <a:lumMod val="50000"/>
                            </a:schemeClr>
                          </a:solidFill>
                        </a:rPr>
                        <a:t>YES</a:t>
                      </a:r>
                    </a:p>
                  </a:txBody>
                  <a:tcPr/>
                </a:tc>
                <a:tc>
                  <a:txBody>
                    <a:bodyPr/>
                    <a:lstStyle/>
                    <a:p>
                      <a:pPr algn="ctr"/>
                      <a:r>
                        <a:rPr lang="en-US" sz="2400" dirty="0">
                          <a:solidFill>
                            <a:srgbClr val="C00000"/>
                          </a:solidFill>
                        </a:rPr>
                        <a:t>NO</a:t>
                      </a:r>
                    </a:p>
                  </a:txBody>
                  <a:tcPr/>
                </a:tc>
                <a:extLst>
                  <a:ext uri="{0D108BD9-81ED-4DB2-BD59-A6C34878D82A}">
                    <a16:rowId xmlns:a16="http://schemas.microsoft.com/office/drawing/2014/main" val="3593307623"/>
                  </a:ext>
                </a:extLst>
              </a:tr>
              <a:tr h="734282">
                <a:tc>
                  <a:txBody>
                    <a:bodyPr/>
                    <a:lstStyle/>
                    <a:p>
                      <a:pPr algn="ctr"/>
                      <a:r>
                        <a:rPr lang="en-US" sz="2400" dirty="0"/>
                        <a:t>Utility to detect changes at the extremities </a:t>
                      </a:r>
                    </a:p>
                  </a:txBody>
                  <a:tcPr/>
                </a:tc>
                <a:tc>
                  <a:txBody>
                    <a:bodyPr/>
                    <a:lstStyle/>
                    <a:p>
                      <a:pPr algn="ctr"/>
                      <a:r>
                        <a:rPr lang="en-US" sz="2400" dirty="0">
                          <a:solidFill>
                            <a:schemeClr val="accent6">
                              <a:lumMod val="50000"/>
                            </a:schemeClr>
                          </a:solidFill>
                        </a:rPr>
                        <a:t>YES</a:t>
                      </a:r>
                    </a:p>
                  </a:txBody>
                  <a:tcPr/>
                </a:tc>
                <a:tc>
                  <a:txBody>
                    <a:bodyPr/>
                    <a:lstStyle/>
                    <a:p>
                      <a:pPr algn="ctr"/>
                      <a:r>
                        <a:rPr lang="en-US" sz="2400" dirty="0">
                          <a:solidFill>
                            <a:srgbClr val="C00000"/>
                          </a:solidFill>
                        </a:rPr>
                        <a:t>NO</a:t>
                      </a:r>
                    </a:p>
                  </a:txBody>
                  <a:tcPr/>
                </a:tc>
                <a:tc>
                  <a:txBody>
                    <a:bodyPr/>
                    <a:lstStyle/>
                    <a:p>
                      <a:pPr algn="ctr"/>
                      <a:r>
                        <a:rPr lang="en-US" sz="2400" dirty="0">
                          <a:solidFill>
                            <a:schemeClr val="accent6">
                              <a:lumMod val="50000"/>
                            </a:schemeClr>
                          </a:solidFill>
                        </a:rPr>
                        <a:t>YES</a:t>
                      </a:r>
                    </a:p>
                  </a:txBody>
                  <a:tcPr/>
                </a:tc>
                <a:extLst>
                  <a:ext uri="{0D108BD9-81ED-4DB2-BD59-A6C34878D82A}">
                    <a16:rowId xmlns:a16="http://schemas.microsoft.com/office/drawing/2014/main" val="1459490645"/>
                  </a:ext>
                </a:extLst>
              </a:tr>
            </a:tbl>
          </a:graphicData>
        </a:graphic>
      </p:graphicFrame>
    </p:spTree>
    <p:extLst>
      <p:ext uri="{BB962C8B-B14F-4D97-AF65-F5344CB8AC3E}">
        <p14:creationId xmlns:p14="http://schemas.microsoft.com/office/powerpoint/2010/main" val="101010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0A553-41D5-E20A-E4A5-82C0620413A7}"/>
              </a:ext>
            </a:extLst>
          </p:cNvPr>
          <p:cNvSpPr>
            <a:spLocks noGrp="1"/>
          </p:cNvSpPr>
          <p:nvPr>
            <p:ph type="title"/>
          </p:nvPr>
        </p:nvSpPr>
        <p:spPr/>
        <p:txBody>
          <a:bodyPr/>
          <a:lstStyle/>
          <a:p>
            <a:r>
              <a:rPr lang="en-US" b="1" dirty="0"/>
              <a:t>Selections of anthropometric indicators-Purpose &amp;Objectives  </a:t>
            </a:r>
          </a:p>
        </p:txBody>
      </p:sp>
      <p:sp>
        <p:nvSpPr>
          <p:cNvPr id="3" name="Content Placeholder 2">
            <a:extLst>
              <a:ext uri="{FF2B5EF4-FFF2-40B4-BE49-F238E27FC236}">
                <a16:creationId xmlns:a16="http://schemas.microsoft.com/office/drawing/2014/main" id="{3F595242-CE90-D6C5-8B9C-3C9B443D96B1}"/>
              </a:ext>
            </a:extLst>
          </p:cNvPr>
          <p:cNvSpPr>
            <a:spLocks noGrp="1"/>
          </p:cNvSpPr>
          <p:nvPr>
            <p:ph idx="1"/>
          </p:nvPr>
        </p:nvSpPr>
        <p:spPr/>
        <p:txBody>
          <a:bodyPr/>
          <a:lstStyle/>
          <a:p>
            <a:r>
              <a:rPr lang="en-US" b="1" dirty="0">
                <a:solidFill>
                  <a:schemeClr val="accent6">
                    <a:lumMod val="75000"/>
                  </a:schemeClr>
                </a:solidFill>
              </a:rPr>
              <a:t>At risk </a:t>
            </a:r>
            <a:r>
              <a:rPr lang="en-US" dirty="0"/>
              <a:t>identification (individual/population)-identify ??</a:t>
            </a:r>
          </a:p>
          <a:p>
            <a:r>
              <a:rPr lang="en-US" dirty="0"/>
              <a:t> Selection of individuals /populations </a:t>
            </a:r>
            <a:r>
              <a:rPr lang="en-US" b="1" dirty="0">
                <a:solidFill>
                  <a:schemeClr val="accent6">
                    <a:lumMod val="50000"/>
                  </a:schemeClr>
                </a:solidFill>
              </a:rPr>
              <a:t>for an intervention-</a:t>
            </a:r>
            <a:r>
              <a:rPr lang="en-US" dirty="0">
                <a:solidFill>
                  <a:schemeClr val="accent6">
                    <a:lumMod val="50000"/>
                  </a:schemeClr>
                </a:solidFill>
              </a:rPr>
              <a:t>i</a:t>
            </a:r>
            <a:r>
              <a:rPr lang="en-US" dirty="0"/>
              <a:t>dentify??</a:t>
            </a:r>
          </a:p>
          <a:p>
            <a:r>
              <a:rPr lang="en-US" b="1" dirty="0"/>
              <a:t> </a:t>
            </a:r>
            <a:r>
              <a:rPr lang="en-US" b="1" dirty="0">
                <a:solidFill>
                  <a:schemeClr val="accent6">
                    <a:lumMod val="50000"/>
                  </a:schemeClr>
                </a:solidFill>
              </a:rPr>
              <a:t>Evaluation</a:t>
            </a:r>
            <a:r>
              <a:rPr lang="en-US" b="1" dirty="0"/>
              <a:t> </a:t>
            </a:r>
            <a:r>
              <a:rPr lang="en-US" dirty="0"/>
              <a:t>the effect of any intervention </a:t>
            </a:r>
          </a:p>
          <a:p>
            <a:r>
              <a:rPr lang="en-US" b="1" dirty="0"/>
              <a:t>Excluding </a:t>
            </a:r>
            <a:r>
              <a:rPr lang="en-US" dirty="0"/>
              <a:t>the individuals from high –risk treatments or from employment </a:t>
            </a:r>
          </a:p>
          <a:p>
            <a:r>
              <a:rPr lang="en-US" dirty="0"/>
              <a:t>Achieving normative standard</a:t>
            </a:r>
          </a:p>
          <a:p>
            <a:r>
              <a:rPr lang="en-US" b="1" dirty="0">
                <a:solidFill>
                  <a:schemeClr val="accent6">
                    <a:lumMod val="50000"/>
                  </a:schemeClr>
                </a:solidFill>
              </a:rPr>
              <a:t>Surveillance and monitoring </a:t>
            </a:r>
          </a:p>
          <a:p>
            <a:endParaRPr lang="en-US" dirty="0"/>
          </a:p>
          <a:p>
            <a:endParaRPr lang="en-US" dirty="0"/>
          </a:p>
          <a:p>
            <a:endParaRPr lang="en-US" b="1" dirty="0">
              <a:solidFill>
                <a:schemeClr val="accent6">
                  <a:lumMod val="50000"/>
                </a:schemeClr>
              </a:solidFill>
            </a:endParaRPr>
          </a:p>
          <a:p>
            <a:endParaRPr lang="en-US" b="1" dirty="0">
              <a:solidFill>
                <a:srgbClr val="00B050"/>
              </a:solidFill>
            </a:endParaRPr>
          </a:p>
          <a:p>
            <a:endParaRPr lang="en-US" b="1" dirty="0">
              <a:solidFill>
                <a:srgbClr val="00B050"/>
              </a:solidFill>
            </a:endParaRPr>
          </a:p>
          <a:p>
            <a:endParaRPr lang="en-US" dirty="0">
              <a:solidFill>
                <a:srgbClr val="00B050"/>
              </a:solidFill>
            </a:endParaRPr>
          </a:p>
          <a:p>
            <a:endParaRPr lang="en-US" dirty="0"/>
          </a:p>
        </p:txBody>
      </p:sp>
    </p:spTree>
    <p:extLst>
      <p:ext uri="{BB962C8B-B14F-4D97-AF65-F5344CB8AC3E}">
        <p14:creationId xmlns:p14="http://schemas.microsoft.com/office/powerpoint/2010/main" val="3242864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TotalTime>
  <Words>529</Words>
  <Application>Microsoft Macintosh PowerPoint</Application>
  <PresentationFormat>Widescreen</PresentationFormat>
  <Paragraphs>100</Paragraphs>
  <Slides>13</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Anthropometry  –The fundamentals </vt:lpstr>
      <vt:lpstr>PowerPoint Presentation</vt:lpstr>
      <vt:lpstr>Levels- body composition </vt:lpstr>
      <vt:lpstr>Measurement     Indices     Indicators </vt:lpstr>
      <vt:lpstr>Z- score</vt:lpstr>
      <vt:lpstr>Percentile </vt:lpstr>
      <vt:lpstr>Percentage of Median(POM)</vt:lpstr>
      <vt:lpstr>At a glance……..</vt:lpstr>
      <vt:lpstr>Selections of anthropometric indicators-Purpose &amp;Objectives  </vt:lpstr>
      <vt:lpstr>Selection of the best indicator</vt:lpstr>
      <vt:lpstr>Reference Versus Standard</vt:lpstr>
      <vt:lpstr>Criteria for reference population</vt:lpstr>
      <vt:lpstr>How these reference centile curves are obtained?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Anthropometry  –The fundamentals </dc:title>
  <dc:creator>Ankur Joshi</dc:creator>
  <cp:lastModifiedBy>Ankur Joshi</cp:lastModifiedBy>
  <cp:revision>8</cp:revision>
  <dcterms:created xsi:type="dcterms:W3CDTF">2022-09-06T04:05:36Z</dcterms:created>
  <dcterms:modified xsi:type="dcterms:W3CDTF">2022-09-06T18:37:38Z</dcterms:modified>
</cp:coreProperties>
</file>